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Inter"/>
      <p:regular r:id="rId19"/>
      <p:bold r:id="rId20"/>
      <p:italic r:id="rId21"/>
      <p:boldItalic r:id="rId22"/>
    </p:embeddedFont>
    <p:embeddedFont>
      <p:font typeface="Pacifico"/>
      <p:regular r:id="rId23"/>
    </p:embeddedFont>
    <p:embeddedFont>
      <p:font typeface="Petrona"/>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bold.fntdata"/><Relationship Id="rId22" Type="http://schemas.openxmlformats.org/officeDocument/2006/relationships/font" Target="fonts/Inter-boldItalic.fntdata"/><Relationship Id="rId21" Type="http://schemas.openxmlformats.org/officeDocument/2006/relationships/font" Target="fonts/Inter-italic.fntdata"/><Relationship Id="rId24" Type="http://schemas.openxmlformats.org/officeDocument/2006/relationships/font" Target="fonts/Petrona-bold.fntdata"/><Relationship Id="rId23" Type="http://schemas.openxmlformats.org/officeDocument/2006/relationships/font" Target="fonts/Pacific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Petron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Inter-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a16df8f43_2_4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g3aa16df8f43_2_4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95" name="Google Shape;95;g3aa16df8f43_2_4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aa16df8f43_2_20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3aa16df8f43_2_20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23" name="Google Shape;223;g3aa16df8f43_2_20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aa16df8f43_2_218: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3aa16df8f43_2_218: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40" name="Google Shape;240;g3aa16df8f43_2_218: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aa16df8f4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aa16df8f4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aa16df8f43_2_5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3aa16df8f43_2_5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05" name="Google Shape;105;g3aa16df8f43_2_5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aa16df8f43_0_1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3aa16df8f43_0_1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17" name="Google Shape;117;g3aa16df8f43_0_1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aa16df8f43_2_91: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3aa16df8f43_2_91: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26" name="Google Shape;126;g3aa16df8f43_2_91: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a16df8f43_2_65: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3aa16df8f43_2_65: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49" name="Google Shape;149;g3aa16df8f43_2_65: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aa16df8f43_2_134: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3aa16df8f43_2_134: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57" name="Google Shape;157;g3aa16df8f43_2_134: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aa16df8f43_2_15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3aa16df8f43_2_15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76" name="Google Shape;176;g3aa16df8f43_2_15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aa16df8f43_2_163: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3aa16df8f43_2_163: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89" name="Google Shape;189;g3aa16df8f43_2_163: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aa16df8f43_2_116: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3aa16df8f43_2_116: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05" name="Google Shape;205;g3aa16df8f43_2_116: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51" name="Shape 51"/>
        <p:cNvGrpSpPr/>
        <p:nvPr/>
      </p:nvGrpSpPr>
      <p:grpSpPr>
        <a:xfrm>
          <a:off x="0" y="0"/>
          <a:ext cx="0" cy="0"/>
          <a:chOff x="0" y="0"/>
          <a:chExt cx="0" cy="0"/>
        </a:xfrm>
      </p:grpSpPr>
      <p:pic>
        <p:nvPicPr>
          <p:cNvPr descr="preencoded.png" id="52" name="Google Shape;5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 name="Google Shape;53;p14"/>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4" name="Google Shape;54;p14">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55" name="Shape 55"/>
        <p:cNvGrpSpPr/>
        <p:nvPr/>
      </p:nvGrpSpPr>
      <p:grpSpPr>
        <a:xfrm>
          <a:off x="0" y="0"/>
          <a:ext cx="0" cy="0"/>
          <a:chOff x="0" y="0"/>
          <a:chExt cx="0" cy="0"/>
        </a:xfrm>
      </p:grpSpPr>
      <p:pic>
        <p:nvPicPr>
          <p:cNvPr descr="preencoded.png" id="56" name="Google Shape;56;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7" name="Google Shape;57;p15"/>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8" name="Google Shape;58;p15">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59" name="Shape 59"/>
        <p:cNvGrpSpPr/>
        <p:nvPr/>
      </p:nvGrpSpPr>
      <p:grpSpPr>
        <a:xfrm>
          <a:off x="0" y="0"/>
          <a:ext cx="0" cy="0"/>
          <a:chOff x="0" y="0"/>
          <a:chExt cx="0" cy="0"/>
        </a:xfrm>
      </p:grpSpPr>
      <p:pic>
        <p:nvPicPr>
          <p:cNvPr descr="preencoded.png" id="60" name="Google Shape;60;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1" name="Google Shape;61;p16"/>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2" name="Google Shape;62;p16">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63" name="Shape 63"/>
        <p:cNvGrpSpPr/>
        <p:nvPr/>
      </p:nvGrpSpPr>
      <p:grpSpPr>
        <a:xfrm>
          <a:off x="0" y="0"/>
          <a:ext cx="0" cy="0"/>
          <a:chOff x="0" y="0"/>
          <a:chExt cx="0" cy="0"/>
        </a:xfrm>
      </p:grpSpPr>
      <p:pic>
        <p:nvPicPr>
          <p:cNvPr descr="preencoded.png" id="64" name="Google Shape;64;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5" name="Google Shape;65;p17"/>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6" name="Google Shape;66;p17">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67" name="Shape 67"/>
        <p:cNvGrpSpPr/>
        <p:nvPr/>
      </p:nvGrpSpPr>
      <p:grpSpPr>
        <a:xfrm>
          <a:off x="0" y="0"/>
          <a:ext cx="0" cy="0"/>
          <a:chOff x="0" y="0"/>
          <a:chExt cx="0" cy="0"/>
        </a:xfrm>
      </p:grpSpPr>
      <p:pic>
        <p:nvPicPr>
          <p:cNvPr descr="preencoded.png" id="68" name="Google Shape;68;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9" name="Google Shape;69;p18"/>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0" name="Google Shape;70;p18">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71" name="Shape 71"/>
        <p:cNvGrpSpPr/>
        <p:nvPr/>
      </p:nvGrpSpPr>
      <p:grpSpPr>
        <a:xfrm>
          <a:off x="0" y="0"/>
          <a:ext cx="0" cy="0"/>
          <a:chOff x="0" y="0"/>
          <a:chExt cx="0" cy="0"/>
        </a:xfrm>
      </p:grpSpPr>
      <p:pic>
        <p:nvPicPr>
          <p:cNvPr descr="preencoded.png" id="72" name="Google Shape;72;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3" name="Google Shape;73;p19"/>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4" name="Google Shape;74;p19">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75" name="Shape 75"/>
        <p:cNvGrpSpPr/>
        <p:nvPr/>
      </p:nvGrpSpPr>
      <p:grpSpPr>
        <a:xfrm>
          <a:off x="0" y="0"/>
          <a:ext cx="0" cy="0"/>
          <a:chOff x="0" y="0"/>
          <a:chExt cx="0" cy="0"/>
        </a:xfrm>
      </p:grpSpPr>
      <p:pic>
        <p:nvPicPr>
          <p:cNvPr descr="preencoded.png" id="76" name="Google Shape;76;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7" name="Google Shape;77;p20"/>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8" name="Google Shape;78;p20">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79" name="Shape 79"/>
        <p:cNvGrpSpPr/>
        <p:nvPr/>
      </p:nvGrpSpPr>
      <p:grpSpPr>
        <a:xfrm>
          <a:off x="0" y="0"/>
          <a:ext cx="0" cy="0"/>
          <a:chOff x="0" y="0"/>
          <a:chExt cx="0" cy="0"/>
        </a:xfrm>
      </p:grpSpPr>
      <p:pic>
        <p:nvPicPr>
          <p:cNvPr descr="preencoded.png" id="80" name="Google Shape;80;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1" name="Google Shape;81;p21"/>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2" name="Google Shape;82;p21">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83" name="Shape 83"/>
        <p:cNvGrpSpPr/>
        <p:nvPr/>
      </p:nvGrpSpPr>
      <p:grpSpPr>
        <a:xfrm>
          <a:off x="0" y="0"/>
          <a:ext cx="0" cy="0"/>
          <a:chOff x="0" y="0"/>
          <a:chExt cx="0" cy="0"/>
        </a:xfrm>
      </p:grpSpPr>
      <p:pic>
        <p:nvPicPr>
          <p:cNvPr descr="preencoded.png" id="84" name="Google Shape;84;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5" name="Google Shape;85;p22"/>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6" name="Google Shape;86;p22">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87" name="Shape 87"/>
        <p:cNvGrpSpPr/>
        <p:nvPr/>
      </p:nvGrpSpPr>
      <p:grpSpPr>
        <a:xfrm>
          <a:off x="0" y="0"/>
          <a:ext cx="0" cy="0"/>
          <a:chOff x="0" y="0"/>
          <a:chExt cx="0" cy="0"/>
        </a:xfrm>
      </p:grpSpPr>
      <p:pic>
        <p:nvPicPr>
          <p:cNvPr descr="preencoded.png" id="88" name="Google Shape;88;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9" name="Google Shape;89;p23"/>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90" name="Google Shape;90;p23">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91" name="Shape 9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preencoded.png" id="97" name="Google Shape;97;p25"/>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98" name="Google Shape;98;p25"/>
          <p:cNvSpPr/>
          <p:nvPr/>
        </p:nvSpPr>
        <p:spPr>
          <a:xfrm>
            <a:off x="528994" y="405617"/>
            <a:ext cx="4722900" cy="23259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2900"/>
              <a:buFont typeface="Petrona"/>
              <a:buNone/>
            </a:pPr>
            <a:r>
              <a:rPr b="1" i="0" lang="en" sz="2900" u="none" cap="none" strike="noStrike">
                <a:solidFill>
                  <a:srgbClr val="000000"/>
                </a:solidFill>
                <a:latin typeface="Petrona"/>
                <a:ea typeface="Petrona"/>
                <a:cs typeface="Petrona"/>
                <a:sym typeface="Petrona"/>
              </a:rPr>
              <a:t>Transfer Learning for Improved Image Classification: A Comparative Architectural Study</a:t>
            </a:r>
            <a:endParaRPr b="0" i="0" sz="2900" u="none" cap="none" strike="noStrike"/>
          </a:p>
        </p:txBody>
      </p:sp>
      <p:sp>
        <p:nvSpPr>
          <p:cNvPr id="99" name="Google Shape;99;p25"/>
          <p:cNvSpPr/>
          <p:nvPr/>
        </p:nvSpPr>
        <p:spPr>
          <a:xfrm>
            <a:off x="600669" y="3410281"/>
            <a:ext cx="4510200" cy="558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800"/>
              <a:buFont typeface="Petrona"/>
              <a:buNone/>
            </a:pPr>
            <a:r>
              <a:t/>
            </a:r>
            <a:endParaRPr b="0" i="0" sz="1800" u="none" cap="none" strike="noStrike"/>
          </a:p>
        </p:txBody>
      </p:sp>
      <p:sp>
        <p:nvSpPr>
          <p:cNvPr id="100" name="Google Shape;100;p25"/>
          <p:cNvSpPr/>
          <p:nvPr/>
        </p:nvSpPr>
        <p:spPr>
          <a:xfrm>
            <a:off x="600675" y="3700038"/>
            <a:ext cx="4510200" cy="934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100"/>
              <a:buFont typeface="Inter"/>
              <a:buNone/>
            </a:pPr>
            <a:r>
              <a:rPr b="0" i="0" lang="en" u="none" cap="none" strike="noStrike">
                <a:solidFill>
                  <a:srgbClr val="272525"/>
                </a:solidFill>
                <a:latin typeface="Inter"/>
                <a:ea typeface="Inter"/>
                <a:cs typeface="Inter"/>
                <a:sym typeface="Inter"/>
              </a:rPr>
              <a:t>Navya Tyagi (Enrollment No.: A525117724001) </a:t>
            </a:r>
            <a:br>
              <a:rPr b="0" i="0" lang="en" u="none" cap="none" strike="noStrike">
                <a:solidFill>
                  <a:srgbClr val="272525"/>
                </a:solidFill>
                <a:latin typeface="Inter"/>
                <a:ea typeface="Inter"/>
                <a:cs typeface="Inter"/>
                <a:sym typeface="Inter"/>
              </a:rPr>
            </a:br>
            <a:r>
              <a:rPr b="0" i="0" lang="en" u="none" cap="none" strike="noStrike">
                <a:solidFill>
                  <a:srgbClr val="272525"/>
                </a:solidFill>
                <a:latin typeface="Inter"/>
                <a:ea typeface="Inter"/>
                <a:cs typeface="Inter"/>
                <a:sym typeface="Inter"/>
              </a:rPr>
              <a:t>Supervised by Dr. Andrew Lynn</a:t>
            </a:r>
            <a:endParaRPr b="0" i="0" u="none" cap="none" strike="noStrike"/>
          </a:p>
        </p:txBody>
      </p:sp>
      <p:sp>
        <p:nvSpPr>
          <p:cNvPr id="101" name="Google Shape;101;p25"/>
          <p:cNvSpPr/>
          <p:nvPr/>
        </p:nvSpPr>
        <p:spPr>
          <a:xfrm>
            <a:off x="388069" y="3197680"/>
            <a:ext cx="19200" cy="1596600"/>
          </a:xfrm>
          <a:prstGeom prst="rect">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descr="preencoded.png" id="225" name="Google Shape;225;p34"/>
          <p:cNvPicPr preferRelativeResize="0"/>
          <p:nvPr/>
        </p:nvPicPr>
        <p:blipFill rotWithShape="1">
          <a:blip r:embed="rId3">
            <a:alphaModFix/>
          </a:blip>
          <a:srcRect b="0" l="0" r="0" t="0"/>
          <a:stretch/>
        </p:blipFill>
        <p:spPr>
          <a:xfrm>
            <a:off x="0" y="0"/>
            <a:ext cx="3429000" cy="4398473"/>
          </a:xfrm>
          <a:prstGeom prst="rect">
            <a:avLst/>
          </a:prstGeom>
          <a:noFill/>
          <a:ln>
            <a:noFill/>
          </a:ln>
        </p:spPr>
      </p:pic>
      <p:sp>
        <p:nvSpPr>
          <p:cNvPr id="226" name="Google Shape;226;p34"/>
          <p:cNvSpPr/>
          <p:nvPr/>
        </p:nvSpPr>
        <p:spPr>
          <a:xfrm>
            <a:off x="3569225" y="199425"/>
            <a:ext cx="5383200" cy="527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500"/>
              <a:buFont typeface="Petrona"/>
              <a:buNone/>
            </a:pPr>
            <a:r>
              <a:rPr b="1" i="0" lang="en" sz="2700" u="none" cap="none" strike="noStrike">
                <a:solidFill>
                  <a:srgbClr val="000000"/>
                </a:solidFill>
                <a:latin typeface="Petrona"/>
                <a:ea typeface="Petrona"/>
                <a:cs typeface="Petrona"/>
                <a:sym typeface="Petrona"/>
              </a:rPr>
              <a:t>Future Work</a:t>
            </a:r>
            <a:endParaRPr b="0" i="0" sz="2700" u="none" cap="none" strike="noStrike"/>
          </a:p>
        </p:txBody>
      </p:sp>
      <p:sp>
        <p:nvSpPr>
          <p:cNvPr id="227" name="Google Shape;227;p34"/>
          <p:cNvSpPr/>
          <p:nvPr/>
        </p:nvSpPr>
        <p:spPr>
          <a:xfrm>
            <a:off x="3569216" y="726817"/>
            <a:ext cx="487500" cy="906600"/>
          </a:xfrm>
          <a:prstGeom prst="roundRect">
            <a:avLst>
              <a:gd fmla="val 360051" name="adj"/>
            </a:avLst>
          </a:prstGeom>
          <a:solidFill>
            <a:srgbClr val="CCEEFF"/>
          </a:solidFill>
          <a:ln cap="flat" cmpd="sng" w="952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28" name="Google Shape;228;p34"/>
          <p:cNvSpPr/>
          <p:nvPr/>
        </p:nvSpPr>
        <p:spPr>
          <a:xfrm>
            <a:off x="4178452" y="848625"/>
            <a:ext cx="3429000" cy="200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300"/>
              <a:buFont typeface="Petrona"/>
              <a:buNone/>
            </a:pPr>
            <a:r>
              <a:rPr b="1" i="0" lang="en" sz="1500" u="none" cap="none" strike="noStrike">
                <a:solidFill>
                  <a:srgbClr val="272525"/>
                </a:solidFill>
                <a:latin typeface="Petrona"/>
                <a:ea typeface="Petrona"/>
                <a:cs typeface="Petrona"/>
                <a:sym typeface="Petrona"/>
              </a:rPr>
              <a:t>Final Validation on Original Domain</a:t>
            </a:r>
            <a:endParaRPr b="0" i="0" sz="1500" u="none" cap="none" strike="noStrike"/>
          </a:p>
        </p:txBody>
      </p:sp>
      <p:sp>
        <p:nvSpPr>
          <p:cNvPr id="229" name="Google Shape;229;p34"/>
          <p:cNvSpPr/>
          <p:nvPr/>
        </p:nvSpPr>
        <p:spPr>
          <a:xfrm>
            <a:off x="4178444" y="1121658"/>
            <a:ext cx="4252800" cy="3900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900"/>
              <a:buFont typeface="Inter"/>
              <a:buNone/>
            </a:pPr>
            <a:r>
              <a:rPr b="0" i="0" lang="en" sz="1000" u="none" cap="none" strike="noStrike">
                <a:solidFill>
                  <a:srgbClr val="272525"/>
                </a:solidFill>
                <a:latin typeface="Inter"/>
                <a:ea typeface="Inter"/>
                <a:cs typeface="Inter"/>
                <a:sym typeface="Inter"/>
              </a:rPr>
              <a:t>Re-test the updated pipeline, including EfficientNet, on the </a:t>
            </a:r>
            <a:r>
              <a:rPr b="1" i="0" lang="en" sz="1000" u="none" cap="none" strike="noStrike">
                <a:solidFill>
                  <a:srgbClr val="272525"/>
                </a:solidFill>
                <a:latin typeface="Inter"/>
                <a:ea typeface="Inter"/>
                <a:cs typeface="Inter"/>
                <a:sym typeface="Inter"/>
              </a:rPr>
              <a:t>COVID-19 detection task</a:t>
            </a:r>
            <a:r>
              <a:rPr b="0" i="0" lang="en" sz="1000" u="none" cap="none" strike="noStrike">
                <a:solidFill>
                  <a:srgbClr val="272525"/>
                </a:solidFill>
                <a:latin typeface="Inter"/>
                <a:ea typeface="Inter"/>
                <a:cs typeface="Inter"/>
                <a:sym typeface="Inter"/>
              </a:rPr>
              <a:t> to quantify performance gains in a clinical setting.</a:t>
            </a:r>
            <a:endParaRPr b="0" i="0" sz="1000" u="none" cap="none" strike="noStrike"/>
          </a:p>
        </p:txBody>
      </p:sp>
      <p:sp>
        <p:nvSpPr>
          <p:cNvPr id="230" name="Google Shape;230;p34"/>
          <p:cNvSpPr/>
          <p:nvPr/>
        </p:nvSpPr>
        <p:spPr>
          <a:xfrm>
            <a:off x="3569225" y="1877025"/>
            <a:ext cx="487500" cy="979500"/>
          </a:xfrm>
          <a:prstGeom prst="roundRect">
            <a:avLst>
              <a:gd fmla="val 360051" name="adj"/>
            </a:avLst>
          </a:prstGeom>
          <a:solidFill>
            <a:srgbClr val="CCEEFF"/>
          </a:solidFill>
          <a:ln cap="flat" cmpd="sng" w="952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1" name="Google Shape;231;p34"/>
          <p:cNvSpPr/>
          <p:nvPr/>
        </p:nvSpPr>
        <p:spPr>
          <a:xfrm>
            <a:off x="4178453" y="1877025"/>
            <a:ext cx="3177000" cy="200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300"/>
              <a:buFont typeface="Petrona"/>
              <a:buNone/>
            </a:pPr>
            <a:r>
              <a:rPr b="1" i="0" lang="en" sz="1500" u="none" cap="none" strike="noStrike">
                <a:solidFill>
                  <a:srgbClr val="272525"/>
                </a:solidFill>
                <a:latin typeface="Petrona"/>
                <a:ea typeface="Petrona"/>
                <a:cs typeface="Petrona"/>
                <a:sym typeface="Petrona"/>
              </a:rPr>
              <a:t>Prove Universal Robustness</a:t>
            </a:r>
            <a:endParaRPr b="0" i="0" sz="1500" u="none" cap="none" strike="noStrike"/>
          </a:p>
        </p:txBody>
      </p:sp>
      <p:sp>
        <p:nvSpPr>
          <p:cNvPr id="232" name="Google Shape;232;p34"/>
          <p:cNvSpPr/>
          <p:nvPr/>
        </p:nvSpPr>
        <p:spPr>
          <a:xfrm>
            <a:off x="4178444" y="2150061"/>
            <a:ext cx="4252800" cy="5850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900"/>
              <a:buFont typeface="Inter"/>
              <a:buNone/>
            </a:pPr>
            <a:r>
              <a:rPr b="0" i="0" lang="en" sz="1000" u="none" cap="none" strike="noStrike">
                <a:solidFill>
                  <a:srgbClr val="272525"/>
                </a:solidFill>
                <a:latin typeface="Inter"/>
                <a:ea typeface="Inter"/>
                <a:cs typeface="Inter"/>
                <a:sym typeface="Inter"/>
              </a:rPr>
              <a:t>Test the full architectural suite on a </a:t>
            </a:r>
            <a:r>
              <a:rPr b="1" i="0" lang="en" sz="1000" u="none" cap="none" strike="noStrike">
                <a:solidFill>
                  <a:srgbClr val="272525"/>
                </a:solidFill>
                <a:latin typeface="Inter"/>
                <a:ea typeface="Inter"/>
                <a:cs typeface="Inter"/>
                <a:sym typeface="Inter"/>
              </a:rPr>
              <a:t>third non-medical domain</a:t>
            </a:r>
            <a:r>
              <a:rPr b="0" i="0" lang="en" sz="1000" u="none" cap="none" strike="noStrike">
                <a:solidFill>
                  <a:srgbClr val="272525"/>
                </a:solidFill>
                <a:latin typeface="Inter"/>
                <a:ea typeface="Inter"/>
                <a:cs typeface="Inter"/>
                <a:sym typeface="Inter"/>
              </a:rPr>
              <a:t> (e.g., satellite imagery or food classification) to confirm universal generalizability.</a:t>
            </a:r>
            <a:endParaRPr b="0" i="0" sz="1000" u="none" cap="none" strike="noStrike"/>
          </a:p>
        </p:txBody>
      </p:sp>
      <p:sp>
        <p:nvSpPr>
          <p:cNvPr id="233" name="Google Shape;233;p34"/>
          <p:cNvSpPr/>
          <p:nvPr/>
        </p:nvSpPr>
        <p:spPr>
          <a:xfrm>
            <a:off x="3559966" y="3115136"/>
            <a:ext cx="487500" cy="906600"/>
          </a:xfrm>
          <a:prstGeom prst="roundRect">
            <a:avLst>
              <a:gd fmla="val 360051" name="adj"/>
            </a:avLst>
          </a:prstGeom>
          <a:solidFill>
            <a:srgbClr val="CCEEFF"/>
          </a:solidFill>
          <a:ln cap="flat" cmpd="sng" w="952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4" name="Google Shape;234;p34"/>
          <p:cNvSpPr/>
          <p:nvPr/>
        </p:nvSpPr>
        <p:spPr>
          <a:xfrm>
            <a:off x="4178454" y="3100400"/>
            <a:ext cx="3740700" cy="200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1300"/>
              <a:buFont typeface="Petrona"/>
              <a:buNone/>
            </a:pPr>
            <a:r>
              <a:rPr b="1" i="0" lang="en" sz="1500" u="none" cap="none" strike="noStrike">
                <a:solidFill>
                  <a:srgbClr val="272525"/>
                </a:solidFill>
                <a:latin typeface="Petrona"/>
                <a:ea typeface="Petrona"/>
                <a:cs typeface="Petrona"/>
                <a:sym typeface="Petrona"/>
              </a:rPr>
              <a:t>Integrate Advanced Strategies</a:t>
            </a:r>
            <a:endParaRPr b="0" i="0" sz="1500" u="none" cap="none" strike="noStrike"/>
          </a:p>
        </p:txBody>
      </p:sp>
      <p:sp>
        <p:nvSpPr>
          <p:cNvPr id="235" name="Google Shape;235;p34"/>
          <p:cNvSpPr/>
          <p:nvPr/>
        </p:nvSpPr>
        <p:spPr>
          <a:xfrm>
            <a:off x="4178444" y="3373428"/>
            <a:ext cx="4252800" cy="3900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900"/>
              <a:buFont typeface="Inter"/>
              <a:buNone/>
            </a:pPr>
            <a:r>
              <a:rPr b="0" i="0" lang="en" sz="1000" u="none" cap="none" strike="noStrike">
                <a:solidFill>
                  <a:srgbClr val="272525"/>
                </a:solidFill>
                <a:latin typeface="Inter"/>
                <a:ea typeface="Inter"/>
                <a:cs typeface="Inter"/>
                <a:sym typeface="Inter"/>
              </a:rPr>
              <a:t>Incorporate </a:t>
            </a:r>
            <a:r>
              <a:rPr b="1" i="0" lang="en" sz="1000" u="none" cap="none" strike="noStrike">
                <a:solidFill>
                  <a:srgbClr val="272525"/>
                </a:solidFill>
                <a:latin typeface="Inter"/>
                <a:ea typeface="Inter"/>
                <a:cs typeface="Inter"/>
                <a:sym typeface="Inter"/>
              </a:rPr>
              <a:t>Model Interpretability</a:t>
            </a:r>
            <a:r>
              <a:rPr b="0" i="0" lang="en" sz="1000" u="none" cap="none" strike="noStrike">
                <a:solidFill>
                  <a:srgbClr val="272525"/>
                </a:solidFill>
                <a:latin typeface="Inter"/>
                <a:ea typeface="Inter"/>
                <a:cs typeface="Inter"/>
                <a:sym typeface="Inter"/>
              </a:rPr>
              <a:t> (e.g., Grad-CAM) and </a:t>
            </a:r>
            <a:r>
              <a:rPr b="1" i="0" lang="en" sz="1000" u="none" cap="none" strike="noStrike">
                <a:solidFill>
                  <a:srgbClr val="272525"/>
                </a:solidFill>
                <a:latin typeface="Inter"/>
                <a:ea typeface="Inter"/>
                <a:cs typeface="Inter"/>
                <a:sym typeface="Inter"/>
              </a:rPr>
              <a:t>Active Learning</a:t>
            </a:r>
            <a:r>
              <a:rPr b="0" i="0" lang="en" sz="1000" u="none" cap="none" strike="noStrike">
                <a:solidFill>
                  <a:srgbClr val="272525"/>
                </a:solidFill>
                <a:latin typeface="Inter"/>
                <a:ea typeface="Inter"/>
                <a:cs typeface="Inter"/>
                <a:sym typeface="Inter"/>
              </a:rPr>
              <a:t> to reduce labeling effort and increase the accountability of the AI system.</a:t>
            </a:r>
            <a:endParaRPr b="0" i="0" sz="1000" u="none" cap="none" strike="noStrike"/>
          </a:p>
        </p:txBody>
      </p:sp>
      <p:sp>
        <p:nvSpPr>
          <p:cNvPr id="236" name="Google Shape;236;p34"/>
          <p:cNvSpPr/>
          <p:nvPr/>
        </p:nvSpPr>
        <p:spPr>
          <a:xfrm>
            <a:off x="0" y="4431250"/>
            <a:ext cx="9144000" cy="688800"/>
          </a:xfrm>
          <a:prstGeom prst="roundRect">
            <a:avLst>
              <a:gd fmla="val 7183" name="adj"/>
            </a:avLst>
          </a:prstGeom>
          <a:solidFill>
            <a:srgbClr val="B3E5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p:nvPr/>
        </p:nvSpPr>
        <p:spPr>
          <a:xfrm>
            <a:off x="439500" y="289825"/>
            <a:ext cx="8265000" cy="422700"/>
          </a:xfrm>
          <a:prstGeom prst="rect">
            <a:avLst/>
          </a:prstGeom>
          <a:noFill/>
          <a:ln>
            <a:noFill/>
          </a:ln>
        </p:spPr>
        <p:txBody>
          <a:bodyPr anchorCtr="0" anchor="t" bIns="0" lIns="0" spcFirstLastPara="1" rIns="0" wrap="square" tIns="0">
            <a:noAutofit/>
          </a:bodyPr>
          <a:lstStyle/>
          <a:p>
            <a:pPr indent="0" lvl="0" marL="0" marR="0" rtl="0" algn="l">
              <a:lnSpc>
                <a:spcPct val="124096"/>
              </a:lnSpc>
              <a:spcBef>
                <a:spcPts val="0"/>
              </a:spcBef>
              <a:spcAft>
                <a:spcPts val="0"/>
              </a:spcAft>
              <a:buClr>
                <a:srgbClr val="000000"/>
              </a:buClr>
              <a:buSzPts val="2600"/>
              <a:buFont typeface="Petrona"/>
              <a:buNone/>
            </a:pPr>
            <a:r>
              <a:rPr b="1" i="0" lang="en" sz="2700" u="none" cap="none" strike="noStrike">
                <a:solidFill>
                  <a:srgbClr val="000000"/>
                </a:solidFill>
                <a:latin typeface="Petrona"/>
                <a:ea typeface="Petrona"/>
                <a:cs typeface="Petrona"/>
                <a:sym typeface="Petrona"/>
              </a:rPr>
              <a:t>Conclusion: A Robust, Extensible Framework</a:t>
            </a:r>
            <a:endParaRPr b="0" i="0" sz="2700" u="none" cap="none" strike="noStrike"/>
          </a:p>
        </p:txBody>
      </p:sp>
      <p:sp>
        <p:nvSpPr>
          <p:cNvPr id="243" name="Google Shape;243;p35"/>
          <p:cNvSpPr/>
          <p:nvPr/>
        </p:nvSpPr>
        <p:spPr>
          <a:xfrm>
            <a:off x="439489" y="1107877"/>
            <a:ext cx="282476" cy="282476"/>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44" name="Google Shape;244;p35"/>
          <p:cNvSpPr/>
          <p:nvPr/>
        </p:nvSpPr>
        <p:spPr>
          <a:xfrm>
            <a:off x="481868" y="1125513"/>
            <a:ext cx="197718" cy="24720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500"/>
              <a:buFont typeface="Petrona"/>
              <a:buNone/>
            </a:pPr>
            <a:r>
              <a:rPr b="1" i="0" lang="en" sz="1500" u="none" cap="none" strike="noStrike">
                <a:solidFill>
                  <a:srgbClr val="272525"/>
                </a:solidFill>
                <a:latin typeface="Petrona"/>
                <a:ea typeface="Petrona"/>
                <a:cs typeface="Petrona"/>
                <a:sym typeface="Petrona"/>
              </a:rPr>
              <a:t>1</a:t>
            </a:r>
            <a:endParaRPr b="0" i="0" sz="1500" u="none" cap="none" strike="noStrike"/>
          </a:p>
        </p:txBody>
      </p:sp>
      <p:sp>
        <p:nvSpPr>
          <p:cNvPr id="245" name="Google Shape;245;p35"/>
          <p:cNvSpPr/>
          <p:nvPr/>
        </p:nvSpPr>
        <p:spPr>
          <a:xfrm>
            <a:off x="847502" y="1131391"/>
            <a:ext cx="1977777" cy="247204"/>
          </a:xfrm>
          <a:prstGeom prst="rect">
            <a:avLst/>
          </a:prstGeom>
          <a:noFill/>
          <a:ln>
            <a:noFill/>
          </a:ln>
        </p:spPr>
        <p:txBody>
          <a:bodyPr anchorCtr="0" anchor="t" bIns="0" lIns="0" spcFirstLastPara="1" rIns="0" wrap="square" tIns="0">
            <a:noAutofit/>
          </a:bodyPr>
          <a:lstStyle/>
          <a:p>
            <a:pPr indent="0" lvl="0" marL="0" marR="0" rtl="0" algn="l">
              <a:lnSpc>
                <a:spcPct val="126530"/>
              </a:lnSpc>
              <a:spcBef>
                <a:spcPts val="0"/>
              </a:spcBef>
              <a:spcAft>
                <a:spcPts val="0"/>
              </a:spcAft>
              <a:buClr>
                <a:srgbClr val="272525"/>
              </a:buClr>
              <a:buSzPts val="1500"/>
              <a:buFont typeface="Petrona"/>
              <a:buNone/>
            </a:pPr>
            <a:r>
              <a:rPr b="1" i="0" lang="en" sz="1500" u="none" cap="none" strike="noStrike">
                <a:solidFill>
                  <a:srgbClr val="272525"/>
                </a:solidFill>
                <a:latin typeface="Petrona"/>
                <a:ea typeface="Petrona"/>
                <a:cs typeface="Petrona"/>
                <a:sym typeface="Petrona"/>
              </a:rPr>
              <a:t>Modernized Pipeline</a:t>
            </a:r>
            <a:endParaRPr b="0" i="0" sz="1500" u="none" cap="none" strike="noStrike"/>
          </a:p>
        </p:txBody>
      </p:sp>
      <p:sp>
        <p:nvSpPr>
          <p:cNvPr id="246" name="Google Shape;246;p35"/>
          <p:cNvSpPr/>
          <p:nvPr/>
        </p:nvSpPr>
        <p:spPr>
          <a:xfrm>
            <a:off x="847500" y="1453900"/>
            <a:ext cx="2242200" cy="1004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 sz="1000" u="none" cap="none" strike="noStrike">
                <a:solidFill>
                  <a:srgbClr val="272525"/>
                </a:solidFill>
                <a:latin typeface="Inter"/>
                <a:ea typeface="Inter"/>
                <a:cs typeface="Inter"/>
                <a:sym typeface="Inter"/>
              </a:rPr>
              <a:t>We successfully re-engineered and modernized a standards-compliant Deep Learning pipeline ready for high-performance deployment.</a:t>
            </a:r>
            <a:endParaRPr b="0" i="0" sz="1000" u="none" cap="none" strike="noStrike"/>
          </a:p>
        </p:txBody>
      </p:sp>
      <p:sp>
        <p:nvSpPr>
          <p:cNvPr id="247" name="Google Shape;247;p35"/>
          <p:cNvSpPr/>
          <p:nvPr/>
        </p:nvSpPr>
        <p:spPr>
          <a:xfrm>
            <a:off x="3246760" y="1107877"/>
            <a:ext cx="282476" cy="282476"/>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48" name="Google Shape;248;p35"/>
          <p:cNvSpPr/>
          <p:nvPr/>
        </p:nvSpPr>
        <p:spPr>
          <a:xfrm>
            <a:off x="3280739" y="1125513"/>
            <a:ext cx="197700" cy="24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500"/>
              <a:buFont typeface="Petrona"/>
              <a:buNone/>
            </a:pPr>
            <a:r>
              <a:rPr b="1" i="0" lang="en" sz="1500" u="none" cap="none" strike="noStrike">
                <a:solidFill>
                  <a:srgbClr val="272525"/>
                </a:solidFill>
                <a:latin typeface="Petrona"/>
                <a:ea typeface="Petrona"/>
                <a:cs typeface="Petrona"/>
                <a:sym typeface="Petrona"/>
              </a:rPr>
              <a:t>2</a:t>
            </a:r>
            <a:endParaRPr b="0" i="0" sz="1500" u="none" cap="none" strike="noStrike"/>
          </a:p>
        </p:txBody>
      </p:sp>
      <p:sp>
        <p:nvSpPr>
          <p:cNvPr id="249" name="Google Shape;249;p35"/>
          <p:cNvSpPr/>
          <p:nvPr/>
        </p:nvSpPr>
        <p:spPr>
          <a:xfrm>
            <a:off x="3596475" y="1107872"/>
            <a:ext cx="2601000" cy="346200"/>
          </a:xfrm>
          <a:prstGeom prst="rect">
            <a:avLst/>
          </a:prstGeom>
          <a:noFill/>
          <a:ln>
            <a:noFill/>
          </a:ln>
        </p:spPr>
        <p:txBody>
          <a:bodyPr anchorCtr="0" anchor="t" bIns="0" lIns="0" spcFirstLastPara="1" rIns="0" wrap="square" tIns="0">
            <a:noAutofit/>
          </a:bodyPr>
          <a:lstStyle/>
          <a:p>
            <a:pPr indent="0" lvl="0" marL="0" marR="0" rtl="0" algn="l">
              <a:lnSpc>
                <a:spcPct val="126530"/>
              </a:lnSpc>
              <a:spcBef>
                <a:spcPts val="0"/>
              </a:spcBef>
              <a:spcAft>
                <a:spcPts val="0"/>
              </a:spcAft>
              <a:buClr>
                <a:srgbClr val="272525"/>
              </a:buClr>
              <a:buSzPts val="1500"/>
              <a:buFont typeface="Petrona"/>
              <a:buNone/>
            </a:pPr>
            <a:r>
              <a:rPr b="1" i="0" lang="en" sz="1500" u="none" cap="none" strike="noStrike">
                <a:solidFill>
                  <a:srgbClr val="272525"/>
                </a:solidFill>
                <a:latin typeface="Petrona"/>
                <a:ea typeface="Petrona"/>
                <a:cs typeface="Petrona"/>
                <a:sym typeface="Petrona"/>
              </a:rPr>
              <a:t>Architectural Benchmarking</a:t>
            </a:r>
            <a:endParaRPr b="0" i="0" sz="1500" u="none" cap="none" strike="noStrike"/>
          </a:p>
        </p:txBody>
      </p:sp>
      <p:sp>
        <p:nvSpPr>
          <p:cNvPr id="250" name="Google Shape;250;p35"/>
          <p:cNvSpPr/>
          <p:nvPr/>
        </p:nvSpPr>
        <p:spPr>
          <a:xfrm>
            <a:off x="3654775" y="1453900"/>
            <a:ext cx="2242500" cy="1251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1" i="0" lang="en" sz="1000" u="none" cap="none" strike="noStrike">
                <a:solidFill>
                  <a:srgbClr val="272525"/>
                </a:solidFill>
                <a:latin typeface="Inter"/>
                <a:ea typeface="Inter"/>
                <a:cs typeface="Inter"/>
                <a:sym typeface="Inter"/>
              </a:rPr>
              <a:t>DenseNet121</a:t>
            </a:r>
            <a:r>
              <a:rPr b="0" i="0" lang="en" sz="1000" u="none" cap="none" strike="noStrike">
                <a:solidFill>
                  <a:srgbClr val="272525"/>
                </a:solidFill>
                <a:latin typeface="Inter"/>
                <a:ea typeface="Inter"/>
                <a:cs typeface="Inter"/>
                <a:sym typeface="Inter"/>
              </a:rPr>
              <a:t> provided peak accuracy, but </a:t>
            </a:r>
            <a:r>
              <a:rPr b="1" i="0" lang="en" sz="1000" u="none" cap="none" strike="noStrike">
                <a:solidFill>
                  <a:srgbClr val="272525"/>
                </a:solidFill>
                <a:latin typeface="Inter"/>
                <a:ea typeface="Inter"/>
                <a:cs typeface="Inter"/>
                <a:sym typeface="Inter"/>
              </a:rPr>
              <a:t>EfficientNetB0</a:t>
            </a:r>
            <a:r>
              <a:rPr b="0" i="0" lang="en" sz="1000" u="none" cap="none" strike="noStrike">
                <a:solidFill>
                  <a:srgbClr val="272525"/>
                </a:solidFill>
                <a:latin typeface="Inter"/>
                <a:ea typeface="Inter"/>
                <a:cs typeface="Inter"/>
                <a:sym typeface="Inter"/>
              </a:rPr>
              <a:t> provided the best performance-per-second, making it the superior choice for high-speed applications.</a:t>
            </a:r>
            <a:endParaRPr b="0" i="0" sz="1000" u="none" cap="none" strike="noStrike"/>
          </a:p>
        </p:txBody>
      </p:sp>
      <p:sp>
        <p:nvSpPr>
          <p:cNvPr id="251" name="Google Shape;251;p35"/>
          <p:cNvSpPr/>
          <p:nvPr/>
        </p:nvSpPr>
        <p:spPr>
          <a:xfrm>
            <a:off x="6273118" y="1107877"/>
            <a:ext cx="282600" cy="282600"/>
          </a:xfrm>
          <a:prstGeom prst="roundRect">
            <a:avLst>
              <a:gd fmla="val 18671" name="adj"/>
            </a:avLst>
          </a:prstGeom>
          <a:solidFill>
            <a:srgbClr val="CCEEFF"/>
          </a:solidFill>
          <a:ln cap="flat" cmpd="sng" w="952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2" name="Google Shape;252;p35"/>
          <p:cNvSpPr/>
          <p:nvPr/>
        </p:nvSpPr>
        <p:spPr>
          <a:xfrm>
            <a:off x="6315496" y="1125513"/>
            <a:ext cx="197700" cy="24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1500"/>
              <a:buFont typeface="Petrona"/>
              <a:buNone/>
            </a:pPr>
            <a:r>
              <a:rPr b="1" i="0" lang="en" sz="1500" u="none" cap="none" strike="noStrike">
                <a:solidFill>
                  <a:srgbClr val="272525"/>
                </a:solidFill>
                <a:latin typeface="Petrona"/>
                <a:ea typeface="Petrona"/>
                <a:cs typeface="Petrona"/>
                <a:sym typeface="Petrona"/>
              </a:rPr>
              <a:t>3</a:t>
            </a:r>
            <a:endParaRPr b="0" i="0" sz="1500" u="none" cap="none" strike="noStrike"/>
          </a:p>
        </p:txBody>
      </p:sp>
      <p:sp>
        <p:nvSpPr>
          <p:cNvPr id="253" name="Google Shape;253;p35"/>
          <p:cNvSpPr/>
          <p:nvPr/>
        </p:nvSpPr>
        <p:spPr>
          <a:xfrm>
            <a:off x="6631225" y="1131400"/>
            <a:ext cx="2242500" cy="282600"/>
          </a:xfrm>
          <a:prstGeom prst="rect">
            <a:avLst/>
          </a:prstGeom>
          <a:noFill/>
          <a:ln>
            <a:noFill/>
          </a:ln>
        </p:spPr>
        <p:txBody>
          <a:bodyPr anchorCtr="0" anchor="t" bIns="0" lIns="0" spcFirstLastPara="1" rIns="0" wrap="square" tIns="0">
            <a:noAutofit/>
          </a:bodyPr>
          <a:lstStyle/>
          <a:p>
            <a:pPr indent="0" lvl="0" marL="0" marR="0" rtl="0" algn="l">
              <a:lnSpc>
                <a:spcPct val="126530"/>
              </a:lnSpc>
              <a:spcBef>
                <a:spcPts val="0"/>
              </a:spcBef>
              <a:spcAft>
                <a:spcPts val="0"/>
              </a:spcAft>
              <a:buClr>
                <a:srgbClr val="272525"/>
              </a:buClr>
              <a:buSzPts val="1500"/>
              <a:buFont typeface="Petrona"/>
              <a:buNone/>
            </a:pPr>
            <a:r>
              <a:rPr b="1" i="0" lang="en" sz="1500" u="none" cap="none" strike="noStrike">
                <a:solidFill>
                  <a:srgbClr val="272525"/>
                </a:solidFill>
                <a:latin typeface="Petrona"/>
                <a:ea typeface="Petrona"/>
                <a:cs typeface="Petrona"/>
                <a:sym typeface="Petrona"/>
              </a:rPr>
              <a:t>Validated Generalization</a:t>
            </a:r>
            <a:endParaRPr b="0" i="0" sz="1500" u="none" cap="none" strike="noStrike"/>
          </a:p>
        </p:txBody>
      </p:sp>
      <p:sp>
        <p:nvSpPr>
          <p:cNvPr id="254" name="Google Shape;254;p35"/>
          <p:cNvSpPr/>
          <p:nvPr/>
        </p:nvSpPr>
        <p:spPr>
          <a:xfrm>
            <a:off x="6631225" y="1491502"/>
            <a:ext cx="2242500" cy="1251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 sz="1000" u="none" cap="none" strike="noStrike">
                <a:solidFill>
                  <a:srgbClr val="272525"/>
                </a:solidFill>
                <a:latin typeface="Inter"/>
                <a:ea typeface="Inter"/>
                <a:cs typeface="Inter"/>
                <a:sym typeface="Inter"/>
              </a:rPr>
              <a:t>The pipeline is validated for effective generalization across disparate domains, establishing a reliable, high-performance foundation for future computer vision research.</a:t>
            </a:r>
            <a:endParaRPr b="0" i="0" sz="1000" u="none" cap="none" strike="noStrike"/>
          </a:p>
        </p:txBody>
      </p:sp>
      <p:sp>
        <p:nvSpPr>
          <p:cNvPr id="255" name="Google Shape;255;p35"/>
          <p:cNvSpPr/>
          <p:nvPr/>
        </p:nvSpPr>
        <p:spPr>
          <a:xfrm>
            <a:off x="627825" y="3065600"/>
            <a:ext cx="8076600" cy="1177500"/>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000000"/>
              </a:buClr>
              <a:buSzPts val="2100"/>
              <a:buFont typeface="Petrona"/>
              <a:buNone/>
            </a:pPr>
            <a:r>
              <a:rPr b="1" i="0" lang="en" sz="2100" u="none" cap="none" strike="noStrike">
                <a:solidFill>
                  <a:srgbClr val="000000"/>
                </a:solidFill>
                <a:latin typeface="Petrona"/>
                <a:ea typeface="Petrona"/>
                <a:cs typeface="Petrona"/>
                <a:sym typeface="Petrona"/>
              </a:rPr>
              <a:t>This work provides a reliable, high-performance foundation for future computer vision research in both medical and general domains.</a:t>
            </a:r>
            <a:endParaRPr b="0" i="0" sz="2100" u="none" cap="none" strike="noStrike"/>
          </a:p>
        </p:txBody>
      </p:sp>
      <p:sp>
        <p:nvSpPr>
          <p:cNvPr id="256" name="Google Shape;256;p35"/>
          <p:cNvSpPr/>
          <p:nvPr/>
        </p:nvSpPr>
        <p:spPr>
          <a:xfrm>
            <a:off x="439489" y="3065611"/>
            <a:ext cx="14400" cy="1365600"/>
          </a:xfrm>
          <a:prstGeom prst="rect">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7" name="Google Shape;257;p35"/>
          <p:cNvSpPr/>
          <p:nvPr/>
        </p:nvSpPr>
        <p:spPr>
          <a:xfrm>
            <a:off x="0" y="4431250"/>
            <a:ext cx="9144000" cy="688800"/>
          </a:xfrm>
          <a:prstGeom prst="roundRect">
            <a:avLst>
              <a:gd fmla="val 7183" name="adj"/>
            </a:avLst>
          </a:prstGeom>
          <a:solidFill>
            <a:srgbClr val="B3E5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p:nvPr/>
        </p:nvSpPr>
        <p:spPr>
          <a:xfrm>
            <a:off x="0" y="4431250"/>
            <a:ext cx="9144000" cy="688800"/>
          </a:xfrm>
          <a:prstGeom prst="roundRect">
            <a:avLst>
              <a:gd fmla="val 7183" name="adj"/>
            </a:avLst>
          </a:prstGeom>
          <a:solidFill>
            <a:srgbClr val="B3E5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3" name="Google Shape;263;p36"/>
          <p:cNvSpPr txBox="1"/>
          <p:nvPr/>
        </p:nvSpPr>
        <p:spPr>
          <a:xfrm>
            <a:off x="1272275" y="1614450"/>
            <a:ext cx="6609000" cy="12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Pacifico"/>
                <a:ea typeface="Pacifico"/>
                <a:cs typeface="Pacifico"/>
                <a:sym typeface="Pacifico"/>
              </a:rPr>
              <a:t>Thank you</a:t>
            </a:r>
            <a:endParaRPr sz="6000">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p:nvPr/>
        </p:nvSpPr>
        <p:spPr>
          <a:xfrm>
            <a:off x="412325" y="323925"/>
            <a:ext cx="7046400" cy="3867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00000"/>
              </a:buClr>
              <a:buSzPts val="2400"/>
              <a:buFont typeface="Petrona"/>
              <a:buNone/>
            </a:pPr>
            <a:r>
              <a:rPr b="1" i="0" lang="en" sz="2700" u="none" cap="none" strike="noStrike">
                <a:solidFill>
                  <a:srgbClr val="000000"/>
                </a:solidFill>
                <a:latin typeface="Petrona"/>
                <a:ea typeface="Petrona"/>
                <a:cs typeface="Petrona"/>
                <a:sym typeface="Petrona"/>
              </a:rPr>
              <a:t>The Need for Efficient Diagnostic AI</a:t>
            </a:r>
            <a:endParaRPr b="0" i="0" sz="2700" u="none" cap="none" strike="noStrike"/>
          </a:p>
        </p:txBody>
      </p:sp>
      <p:sp>
        <p:nvSpPr>
          <p:cNvPr id="108" name="Google Shape;108;p26"/>
          <p:cNvSpPr/>
          <p:nvPr/>
        </p:nvSpPr>
        <p:spPr>
          <a:xfrm>
            <a:off x="412328" y="916724"/>
            <a:ext cx="1855500" cy="23190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1400"/>
              <a:buFont typeface="Petrona"/>
              <a:buNone/>
            </a:pPr>
            <a:r>
              <a:rPr b="1" i="0" lang="en" sz="1500" u="none" cap="none" strike="noStrike">
                <a:solidFill>
                  <a:srgbClr val="000000"/>
                </a:solidFill>
                <a:latin typeface="Petrona"/>
                <a:ea typeface="Petrona"/>
                <a:cs typeface="Petrona"/>
                <a:sym typeface="Petrona"/>
              </a:rPr>
              <a:t>Project Goal</a:t>
            </a:r>
            <a:endParaRPr b="0" i="0" sz="1500" u="none" cap="none" strike="noStrike"/>
          </a:p>
        </p:txBody>
      </p:sp>
      <p:sp>
        <p:nvSpPr>
          <p:cNvPr id="109" name="Google Shape;109;p26"/>
          <p:cNvSpPr/>
          <p:nvPr/>
        </p:nvSpPr>
        <p:spPr>
          <a:xfrm>
            <a:off x="412328" y="1256021"/>
            <a:ext cx="4876800" cy="7536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72525"/>
              </a:buClr>
              <a:buSzPts val="900"/>
              <a:buFont typeface="Inter"/>
              <a:buNone/>
            </a:pPr>
            <a:r>
              <a:rPr b="0" i="0" lang="en" sz="1100" u="none" cap="none" strike="noStrike">
                <a:solidFill>
                  <a:srgbClr val="272525"/>
                </a:solidFill>
                <a:latin typeface="Inter"/>
                <a:ea typeface="Inter"/>
                <a:cs typeface="Inter"/>
                <a:sym typeface="Inter"/>
              </a:rPr>
              <a:t>To re-engineer and validate a modular Deep Learning Pipeline for rapid, reproducible image classification. The core objective is to benchmark modern Convolutional Neural Network (CNN) architectures against foundational models to find the optimal balance of speed and generalization.</a:t>
            </a:r>
            <a:endParaRPr b="0" i="0" sz="1100" u="none" cap="none" strike="noStrike"/>
          </a:p>
        </p:txBody>
      </p:sp>
      <p:sp>
        <p:nvSpPr>
          <p:cNvPr id="110" name="Google Shape;110;p26"/>
          <p:cNvSpPr/>
          <p:nvPr/>
        </p:nvSpPr>
        <p:spPr>
          <a:xfrm>
            <a:off x="412324" y="2673975"/>
            <a:ext cx="3155400" cy="231900"/>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000000"/>
              </a:buClr>
              <a:buSzPts val="1400"/>
              <a:buFont typeface="Petrona"/>
              <a:buNone/>
            </a:pPr>
            <a:r>
              <a:rPr b="1" i="0" lang="en" sz="1500" u="none" cap="none" strike="noStrike">
                <a:solidFill>
                  <a:srgbClr val="000000"/>
                </a:solidFill>
                <a:latin typeface="Petrona"/>
                <a:ea typeface="Petrona"/>
                <a:cs typeface="Petrona"/>
                <a:sym typeface="Petrona"/>
              </a:rPr>
              <a:t>Original Context &amp; Challenge</a:t>
            </a:r>
            <a:endParaRPr b="0" i="0" sz="1500" u="none" cap="none" strike="noStrike"/>
          </a:p>
        </p:txBody>
      </p:sp>
      <p:sp>
        <p:nvSpPr>
          <p:cNvPr id="111" name="Google Shape;111;p26"/>
          <p:cNvSpPr/>
          <p:nvPr/>
        </p:nvSpPr>
        <p:spPr>
          <a:xfrm>
            <a:off x="412328" y="3090493"/>
            <a:ext cx="4876800" cy="7536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72525"/>
              </a:buClr>
              <a:buSzPts val="900"/>
              <a:buFont typeface="Inter"/>
              <a:buNone/>
            </a:pPr>
            <a:r>
              <a:rPr b="0" i="0" lang="en" sz="1100" u="none" cap="none" strike="noStrike">
                <a:solidFill>
                  <a:srgbClr val="272525"/>
                </a:solidFill>
                <a:latin typeface="Inter"/>
                <a:ea typeface="Inter"/>
                <a:cs typeface="Inter"/>
                <a:sym typeface="Inter"/>
              </a:rPr>
              <a:t>The pipeline's </a:t>
            </a:r>
            <a:r>
              <a:rPr lang="en" sz="1100">
                <a:solidFill>
                  <a:srgbClr val="272525"/>
                </a:solidFill>
                <a:latin typeface="Inter"/>
                <a:ea typeface="Inter"/>
                <a:cs typeface="Inter"/>
                <a:sym typeface="Inter"/>
              </a:rPr>
              <a:t>origin </a:t>
            </a:r>
            <a:r>
              <a:rPr b="0" i="0" lang="en" sz="1100" u="none" cap="none" strike="noStrike">
                <a:solidFill>
                  <a:srgbClr val="272525"/>
                </a:solidFill>
                <a:latin typeface="Inter"/>
                <a:ea typeface="Inter"/>
                <a:cs typeface="Inter"/>
                <a:sym typeface="Inter"/>
              </a:rPr>
              <a:t>was the </a:t>
            </a:r>
            <a:r>
              <a:rPr b="0" i="0" lang="en" sz="1100" u="none" cap="none" strike="noStrike">
                <a:solidFill>
                  <a:srgbClr val="505468"/>
                </a:solidFill>
                <a:latin typeface="Inter"/>
                <a:ea typeface="Inter"/>
                <a:cs typeface="Inter"/>
                <a:sym typeface="Inter"/>
              </a:rPr>
              <a:t>urgent classification of COVID-19 in Chest X-Rays (CXR)</a:t>
            </a:r>
            <a:r>
              <a:rPr b="0" i="0" lang="en" sz="1100" u="none" cap="none" strike="noStrike">
                <a:solidFill>
                  <a:srgbClr val="272525"/>
                </a:solidFill>
                <a:latin typeface="Inter"/>
                <a:ea typeface="Inter"/>
                <a:cs typeface="Inter"/>
                <a:sym typeface="Inter"/>
              </a:rPr>
              <a:t>, where speed and accuracy were </a:t>
            </a:r>
            <a:r>
              <a:rPr lang="en" sz="1100">
                <a:solidFill>
                  <a:srgbClr val="272525"/>
                </a:solidFill>
                <a:latin typeface="Inter"/>
                <a:ea typeface="Inter"/>
                <a:cs typeface="Inter"/>
                <a:sym typeface="Inter"/>
              </a:rPr>
              <a:t>important </a:t>
            </a:r>
            <a:r>
              <a:rPr b="0" i="0" lang="en" sz="1100" u="none" cap="none" strike="noStrike">
                <a:solidFill>
                  <a:srgbClr val="272525"/>
                </a:solidFill>
                <a:latin typeface="Inter"/>
                <a:ea typeface="Inter"/>
                <a:cs typeface="Inter"/>
                <a:sym typeface="Inter"/>
              </a:rPr>
              <a:t>for clinical screening. Our challenge was ensuring the pipeline's robustness, efficiency, and architectural future-proofing across diverse imaging domains.</a:t>
            </a:r>
            <a:endParaRPr b="0" i="0" sz="1100" u="none" cap="none" strike="noStrike"/>
          </a:p>
        </p:txBody>
      </p:sp>
      <p:pic>
        <p:nvPicPr>
          <p:cNvPr descr="preencoded.png" id="112" name="Google Shape;112;p26"/>
          <p:cNvPicPr preferRelativeResize="0"/>
          <p:nvPr/>
        </p:nvPicPr>
        <p:blipFill rotWithShape="1">
          <a:blip r:embed="rId3">
            <a:alphaModFix/>
          </a:blip>
          <a:srcRect b="0" l="0" r="0" t="0"/>
          <a:stretch/>
        </p:blipFill>
        <p:spPr>
          <a:xfrm>
            <a:off x="5581129" y="808296"/>
            <a:ext cx="3155307" cy="3155307"/>
          </a:xfrm>
          <a:prstGeom prst="rect">
            <a:avLst/>
          </a:prstGeom>
          <a:noFill/>
          <a:ln>
            <a:noFill/>
          </a:ln>
        </p:spPr>
      </p:pic>
      <p:sp>
        <p:nvSpPr>
          <p:cNvPr id="113" name="Google Shape;113;p26"/>
          <p:cNvSpPr/>
          <p:nvPr/>
        </p:nvSpPr>
        <p:spPr>
          <a:xfrm>
            <a:off x="-29700" y="4431250"/>
            <a:ext cx="9144000" cy="688800"/>
          </a:xfrm>
          <a:prstGeom prst="roundRect">
            <a:avLst>
              <a:gd fmla="val 7183" name="adj"/>
            </a:avLst>
          </a:prstGeom>
          <a:solidFill>
            <a:srgbClr val="B3E5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p:nvPr/>
        </p:nvSpPr>
        <p:spPr>
          <a:xfrm>
            <a:off x="412325" y="323925"/>
            <a:ext cx="7046400" cy="3867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000000"/>
              </a:buClr>
              <a:buSzPts val="2400"/>
              <a:buFont typeface="Petrona"/>
              <a:buNone/>
            </a:pPr>
            <a:r>
              <a:rPr b="1" i="0" lang="en" sz="2700" u="none" cap="none" strike="noStrike">
                <a:solidFill>
                  <a:srgbClr val="000000"/>
                </a:solidFill>
                <a:latin typeface="Petrona"/>
                <a:ea typeface="Petrona"/>
                <a:cs typeface="Petrona"/>
                <a:sym typeface="Petrona"/>
              </a:rPr>
              <a:t>T</a:t>
            </a:r>
            <a:r>
              <a:rPr b="1" lang="en" sz="2700">
                <a:latin typeface="Petrona"/>
                <a:ea typeface="Petrona"/>
                <a:cs typeface="Petrona"/>
                <a:sym typeface="Petrona"/>
              </a:rPr>
              <a:t>ransfer Learning</a:t>
            </a:r>
            <a:endParaRPr b="0" i="0" sz="2700" u="none" cap="none" strike="noStrike"/>
          </a:p>
        </p:txBody>
      </p:sp>
      <p:sp>
        <p:nvSpPr>
          <p:cNvPr id="120" name="Google Shape;120;p27"/>
          <p:cNvSpPr/>
          <p:nvPr/>
        </p:nvSpPr>
        <p:spPr>
          <a:xfrm>
            <a:off x="412325" y="938050"/>
            <a:ext cx="3593700" cy="15294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272525"/>
              </a:buClr>
              <a:buSzPts val="900"/>
              <a:buFont typeface="Inter"/>
              <a:buNone/>
            </a:pPr>
            <a:r>
              <a:rPr lang="en" sz="1100">
                <a:solidFill>
                  <a:srgbClr val="272525"/>
                </a:solidFill>
                <a:latin typeface="Inter"/>
                <a:ea typeface="Inter"/>
                <a:cs typeface="Inter"/>
                <a:sym typeface="Inter"/>
              </a:rPr>
              <a:t>Transfer Learning is a machine learning technique where a model trained on one task is repurposed and fine-tuned for a different, but related, task. Instead of training a model from scratch, transfer learning uses the knowledge (features, representations) learned by a pre-trained model, usually trained on large datasets such as ImageNet, to improve performance on smaller or domain-specific datasets.</a:t>
            </a:r>
            <a:endParaRPr b="0" i="0" sz="1100" u="none" cap="none" strike="noStrike"/>
          </a:p>
        </p:txBody>
      </p:sp>
      <p:sp>
        <p:nvSpPr>
          <p:cNvPr id="121" name="Google Shape;121;p27"/>
          <p:cNvSpPr/>
          <p:nvPr/>
        </p:nvSpPr>
        <p:spPr>
          <a:xfrm>
            <a:off x="187200" y="4431250"/>
            <a:ext cx="8927100" cy="688800"/>
          </a:xfrm>
          <a:prstGeom prst="roundRect">
            <a:avLst>
              <a:gd fmla="val 7183" name="adj"/>
            </a:avLst>
          </a:prstGeom>
          <a:solidFill>
            <a:srgbClr val="B3E5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id="122" name="Google Shape;122;p27"/>
          <p:cNvPicPr preferRelativeResize="0"/>
          <p:nvPr/>
        </p:nvPicPr>
        <p:blipFill>
          <a:blip r:embed="rId3">
            <a:alphaModFix/>
          </a:blip>
          <a:stretch>
            <a:fillRect/>
          </a:stretch>
        </p:blipFill>
        <p:spPr>
          <a:xfrm>
            <a:off x="4217475" y="710625"/>
            <a:ext cx="4619125" cy="3244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p:nvPr/>
        </p:nvSpPr>
        <p:spPr>
          <a:xfrm>
            <a:off x="484956" y="381000"/>
            <a:ext cx="4697090" cy="454670"/>
          </a:xfrm>
          <a:prstGeom prst="rect">
            <a:avLst/>
          </a:prstGeom>
          <a:noFill/>
          <a:ln>
            <a:noFill/>
          </a:ln>
        </p:spPr>
        <p:txBody>
          <a:bodyPr anchorCtr="0" anchor="t" bIns="0" lIns="0" spcFirstLastPara="1" rIns="0" wrap="square" tIns="0">
            <a:noAutofit/>
          </a:bodyPr>
          <a:lstStyle/>
          <a:p>
            <a:pPr indent="0" lvl="0" marL="0" marR="0" rtl="0" algn="l">
              <a:lnSpc>
                <a:spcPct val="125274"/>
              </a:lnSpc>
              <a:spcBef>
                <a:spcPts val="0"/>
              </a:spcBef>
              <a:spcAft>
                <a:spcPts val="0"/>
              </a:spcAft>
              <a:buClr>
                <a:srgbClr val="000000"/>
              </a:buClr>
              <a:buSzPts val="2800"/>
              <a:buFont typeface="Petrona"/>
              <a:buNone/>
            </a:pPr>
            <a:r>
              <a:rPr b="1" i="0" lang="en" sz="2700" u="none" cap="none" strike="noStrike">
                <a:solidFill>
                  <a:srgbClr val="000000"/>
                </a:solidFill>
                <a:latin typeface="Petrona"/>
                <a:ea typeface="Petrona"/>
                <a:cs typeface="Petrona"/>
                <a:sym typeface="Petrona"/>
              </a:rPr>
              <a:t>Benchmarked Architectures</a:t>
            </a:r>
            <a:endParaRPr b="0" i="0" sz="2700" u="none" cap="none" strike="noStrike"/>
          </a:p>
        </p:txBody>
      </p:sp>
      <p:sp>
        <p:nvSpPr>
          <p:cNvPr id="129" name="Google Shape;129;p28"/>
          <p:cNvSpPr/>
          <p:nvPr/>
        </p:nvSpPr>
        <p:spPr>
          <a:xfrm>
            <a:off x="484956" y="1112788"/>
            <a:ext cx="4017764" cy="1290712"/>
          </a:xfrm>
          <a:prstGeom prst="roundRect">
            <a:avLst>
              <a:gd fmla="val 7084" name="adj"/>
            </a:avLst>
          </a:prstGeom>
          <a:solidFill>
            <a:srgbClr val="FFFFFF">
              <a:alpha val="94901"/>
            </a:srgbClr>
          </a:solidFill>
          <a:ln cap="flat" cmpd="sng" w="3047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0" name="Google Shape;130;p28"/>
          <p:cNvSpPr/>
          <p:nvPr/>
        </p:nvSpPr>
        <p:spPr>
          <a:xfrm>
            <a:off x="465906" y="1112788"/>
            <a:ext cx="76200" cy="1290712"/>
          </a:xfrm>
          <a:prstGeom prst="roundRect">
            <a:avLst>
              <a:gd fmla="val 76372"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1" name="Google Shape;131;p28"/>
          <p:cNvSpPr/>
          <p:nvPr/>
        </p:nvSpPr>
        <p:spPr>
          <a:xfrm>
            <a:off x="699716" y="1270397"/>
            <a:ext cx="3280098" cy="2273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1400"/>
              <a:buFont typeface="Petrona"/>
              <a:buNone/>
            </a:pPr>
            <a:r>
              <a:rPr b="1" i="0" lang="en" sz="1400" u="none" cap="none" strike="noStrike">
                <a:solidFill>
                  <a:srgbClr val="272525"/>
                </a:solidFill>
                <a:latin typeface="Petrona"/>
                <a:ea typeface="Petrona"/>
                <a:cs typeface="Petrona"/>
                <a:sym typeface="Petrona"/>
              </a:rPr>
              <a:t>Foundational Baseline: VGG16 &amp; VGG19</a:t>
            </a:r>
            <a:endParaRPr b="0" i="0" sz="1400" u="none" cap="none" strike="noStrike"/>
          </a:p>
        </p:txBody>
      </p:sp>
      <p:sp>
        <p:nvSpPr>
          <p:cNvPr id="132" name="Google Shape;132;p28"/>
          <p:cNvSpPr/>
          <p:nvPr/>
        </p:nvSpPr>
        <p:spPr>
          <a:xfrm>
            <a:off x="699716" y="1580853"/>
            <a:ext cx="3645396" cy="665039"/>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100"/>
              <a:buFont typeface="Inter"/>
              <a:buNone/>
            </a:pPr>
            <a:r>
              <a:rPr lang="en" sz="1100">
                <a:solidFill>
                  <a:srgbClr val="272525"/>
                </a:solidFill>
                <a:latin typeface="Inter"/>
                <a:ea typeface="Inter"/>
                <a:cs typeface="Inter"/>
                <a:sym typeface="Inter"/>
              </a:rPr>
              <a:t>VGG models are </a:t>
            </a:r>
            <a:r>
              <a:rPr lang="en" sz="1100">
                <a:solidFill>
                  <a:srgbClr val="272525"/>
                </a:solidFill>
                <a:latin typeface="Inter"/>
                <a:ea typeface="Inter"/>
                <a:cs typeface="Inter"/>
                <a:sym typeface="Inter"/>
              </a:rPr>
              <a:t>characterized</a:t>
            </a:r>
            <a:r>
              <a:rPr lang="en" sz="1100">
                <a:solidFill>
                  <a:srgbClr val="272525"/>
                </a:solidFill>
                <a:latin typeface="Inter"/>
                <a:ea typeface="Inter"/>
                <a:cs typeface="Inter"/>
                <a:sym typeface="Inter"/>
              </a:rPr>
              <a:t> by </a:t>
            </a:r>
            <a:r>
              <a:rPr lang="en" sz="1100">
                <a:solidFill>
                  <a:srgbClr val="272525"/>
                </a:solidFill>
                <a:latin typeface="Inter"/>
                <a:ea typeface="Inter"/>
                <a:cs typeface="Inter"/>
                <a:sym typeface="Inter"/>
              </a:rPr>
              <a:t>their architectural uniformity and complexity, providing a valuable baseline</a:t>
            </a:r>
            <a:endParaRPr b="0" i="0" sz="1100" u="none" cap="none" strike="noStrike"/>
          </a:p>
        </p:txBody>
      </p:sp>
      <p:sp>
        <p:nvSpPr>
          <p:cNvPr id="133" name="Google Shape;133;p28"/>
          <p:cNvSpPr/>
          <p:nvPr/>
        </p:nvSpPr>
        <p:spPr>
          <a:xfrm>
            <a:off x="4641279" y="1112788"/>
            <a:ext cx="4017764" cy="1290712"/>
          </a:xfrm>
          <a:prstGeom prst="roundRect">
            <a:avLst>
              <a:gd fmla="val 7084" name="adj"/>
            </a:avLst>
          </a:prstGeom>
          <a:solidFill>
            <a:srgbClr val="FFFFFF">
              <a:alpha val="94901"/>
            </a:srgbClr>
          </a:solidFill>
          <a:ln cap="flat" cmpd="sng" w="3047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4" name="Google Shape;134;p28"/>
          <p:cNvSpPr/>
          <p:nvPr/>
        </p:nvSpPr>
        <p:spPr>
          <a:xfrm>
            <a:off x="4622229" y="1112788"/>
            <a:ext cx="76200" cy="1290712"/>
          </a:xfrm>
          <a:prstGeom prst="roundRect">
            <a:avLst>
              <a:gd fmla="val 76372"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5" name="Google Shape;135;p28"/>
          <p:cNvSpPr/>
          <p:nvPr/>
        </p:nvSpPr>
        <p:spPr>
          <a:xfrm>
            <a:off x="4856039" y="1270397"/>
            <a:ext cx="2307208" cy="2273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1400"/>
              <a:buFont typeface="Petrona"/>
              <a:buNone/>
            </a:pPr>
            <a:r>
              <a:rPr b="1" i="0" lang="en" sz="1400" u="none" cap="none" strike="noStrike">
                <a:solidFill>
                  <a:srgbClr val="272525"/>
                </a:solidFill>
                <a:latin typeface="Petrona"/>
                <a:ea typeface="Petrona"/>
                <a:cs typeface="Petrona"/>
                <a:sym typeface="Petrona"/>
              </a:rPr>
              <a:t>Modern Baseline: ResNet50</a:t>
            </a:r>
            <a:endParaRPr b="0" i="0" sz="1400" u="none" cap="none" strike="noStrike"/>
          </a:p>
        </p:txBody>
      </p:sp>
      <p:sp>
        <p:nvSpPr>
          <p:cNvPr id="136" name="Google Shape;136;p28"/>
          <p:cNvSpPr/>
          <p:nvPr/>
        </p:nvSpPr>
        <p:spPr>
          <a:xfrm>
            <a:off x="4856039" y="1580853"/>
            <a:ext cx="3645396" cy="665039"/>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100"/>
              <a:buFont typeface="Inter"/>
              <a:buNone/>
            </a:pPr>
            <a:r>
              <a:rPr b="0" i="0" lang="en" sz="1100" u="none" cap="none" strike="noStrike">
                <a:solidFill>
                  <a:srgbClr val="272525"/>
                </a:solidFill>
                <a:latin typeface="Inter"/>
                <a:ea typeface="Inter"/>
                <a:cs typeface="Inter"/>
                <a:sym typeface="Inter"/>
              </a:rPr>
              <a:t>Introduced </a:t>
            </a:r>
            <a:r>
              <a:rPr b="1" i="0" lang="en" sz="1100" u="none" cap="none" strike="noStrike">
                <a:solidFill>
                  <a:srgbClr val="272525"/>
                </a:solidFill>
                <a:latin typeface="Inter"/>
                <a:ea typeface="Inter"/>
                <a:cs typeface="Inter"/>
                <a:sym typeface="Inter"/>
              </a:rPr>
              <a:t>skip-connections</a:t>
            </a:r>
            <a:r>
              <a:rPr b="0" i="0" lang="en" sz="1100" u="none" cap="none" strike="noStrike">
                <a:solidFill>
                  <a:srgbClr val="272525"/>
                </a:solidFill>
                <a:latin typeface="Inter"/>
                <a:ea typeface="Inter"/>
                <a:cs typeface="Inter"/>
                <a:sym typeface="Inter"/>
              </a:rPr>
              <a:t> to</a:t>
            </a:r>
            <a:r>
              <a:rPr lang="en" sz="1100">
                <a:solidFill>
                  <a:srgbClr val="272525"/>
                </a:solidFill>
                <a:latin typeface="Inter"/>
                <a:ea typeface="Inter"/>
                <a:cs typeface="Inter"/>
                <a:sym typeface="Inter"/>
              </a:rPr>
              <a:t> handle</a:t>
            </a:r>
            <a:r>
              <a:rPr b="0" i="0" lang="en" sz="1100" u="none" cap="none" strike="noStrike">
                <a:solidFill>
                  <a:srgbClr val="272525"/>
                </a:solidFill>
                <a:latin typeface="Inter"/>
                <a:ea typeface="Inter"/>
                <a:cs typeface="Inter"/>
                <a:sym typeface="Inter"/>
              </a:rPr>
              <a:t> the vanishing gradient problem, enabling the training of much deeper networks.</a:t>
            </a:r>
            <a:endParaRPr b="0" i="0" sz="1100" u="none" cap="none" strike="noStrike"/>
          </a:p>
        </p:txBody>
      </p:sp>
      <p:sp>
        <p:nvSpPr>
          <p:cNvPr id="137" name="Google Shape;137;p28"/>
          <p:cNvSpPr/>
          <p:nvPr/>
        </p:nvSpPr>
        <p:spPr>
          <a:xfrm>
            <a:off x="484956" y="2542059"/>
            <a:ext cx="4017764" cy="1290712"/>
          </a:xfrm>
          <a:prstGeom prst="roundRect">
            <a:avLst>
              <a:gd fmla="val 7084" name="adj"/>
            </a:avLst>
          </a:prstGeom>
          <a:solidFill>
            <a:srgbClr val="FFFFFF">
              <a:alpha val="94901"/>
            </a:srgbClr>
          </a:solidFill>
          <a:ln cap="flat" cmpd="sng" w="3047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8" name="Google Shape;138;p28"/>
          <p:cNvSpPr/>
          <p:nvPr/>
        </p:nvSpPr>
        <p:spPr>
          <a:xfrm>
            <a:off x="465906" y="2542059"/>
            <a:ext cx="76200" cy="1290712"/>
          </a:xfrm>
          <a:prstGeom prst="roundRect">
            <a:avLst>
              <a:gd fmla="val 76372"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9" name="Google Shape;139;p28"/>
          <p:cNvSpPr/>
          <p:nvPr/>
        </p:nvSpPr>
        <p:spPr>
          <a:xfrm>
            <a:off x="699716" y="2699668"/>
            <a:ext cx="3089598" cy="2273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1400"/>
              <a:buFont typeface="Petrona"/>
              <a:buNone/>
            </a:pPr>
            <a:r>
              <a:rPr b="1" i="0" lang="en" sz="1400" u="none" cap="none" strike="noStrike">
                <a:solidFill>
                  <a:srgbClr val="272525"/>
                </a:solidFill>
                <a:latin typeface="Petrona"/>
                <a:ea typeface="Petrona"/>
                <a:cs typeface="Petrona"/>
                <a:sym typeface="Petrona"/>
              </a:rPr>
              <a:t>Enhanced Connectivity: DenseNet121</a:t>
            </a:r>
            <a:endParaRPr b="0" i="0" sz="1400" u="none" cap="none" strike="noStrike"/>
          </a:p>
        </p:txBody>
      </p:sp>
      <p:sp>
        <p:nvSpPr>
          <p:cNvPr id="140" name="Google Shape;140;p28"/>
          <p:cNvSpPr/>
          <p:nvPr/>
        </p:nvSpPr>
        <p:spPr>
          <a:xfrm>
            <a:off x="699716" y="3010123"/>
            <a:ext cx="3645396" cy="665039"/>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100"/>
              <a:buFont typeface="Inter"/>
              <a:buNone/>
            </a:pPr>
            <a:r>
              <a:rPr b="0" i="0" lang="en" sz="1100" u="none" cap="none" strike="noStrike">
                <a:solidFill>
                  <a:srgbClr val="272525"/>
                </a:solidFill>
                <a:latin typeface="Inter"/>
                <a:ea typeface="Inter"/>
                <a:cs typeface="Inter"/>
                <a:sym typeface="Inter"/>
              </a:rPr>
              <a:t>U</a:t>
            </a:r>
            <a:r>
              <a:rPr lang="en" sz="1100">
                <a:solidFill>
                  <a:srgbClr val="272525"/>
                </a:solidFill>
                <a:latin typeface="Inter"/>
                <a:ea typeface="Inter"/>
                <a:cs typeface="Inter"/>
                <a:sym typeface="Inter"/>
              </a:rPr>
              <a:t>s</a:t>
            </a:r>
            <a:r>
              <a:rPr b="0" i="0" lang="en" sz="1100" u="none" cap="none" strike="noStrike">
                <a:solidFill>
                  <a:srgbClr val="272525"/>
                </a:solidFill>
                <a:latin typeface="Inter"/>
                <a:ea typeface="Inter"/>
                <a:cs typeface="Inter"/>
                <a:sym typeface="Inter"/>
              </a:rPr>
              <a:t>es dense connectivity, where each layer is connected to </a:t>
            </a:r>
            <a:r>
              <a:rPr lang="en" sz="1100">
                <a:solidFill>
                  <a:srgbClr val="272525"/>
                </a:solidFill>
                <a:latin typeface="Inter"/>
                <a:ea typeface="Inter"/>
                <a:cs typeface="Inter"/>
                <a:sym typeface="Inter"/>
              </a:rPr>
              <a:t>all prior </a:t>
            </a:r>
            <a:r>
              <a:rPr b="0" i="0" lang="en" sz="1100" u="none" cap="none" strike="noStrike">
                <a:solidFill>
                  <a:srgbClr val="272525"/>
                </a:solidFill>
                <a:latin typeface="Inter"/>
                <a:ea typeface="Inter"/>
                <a:cs typeface="Inter"/>
                <a:sym typeface="Inter"/>
              </a:rPr>
              <a:t>layers</a:t>
            </a:r>
            <a:r>
              <a:rPr lang="en" sz="1100">
                <a:solidFill>
                  <a:srgbClr val="272525"/>
                </a:solidFill>
                <a:latin typeface="Inter"/>
                <a:ea typeface="Inter"/>
                <a:cs typeface="Inter"/>
                <a:sym typeface="Inter"/>
              </a:rPr>
              <a:t>, resulting in reuse of common features.</a:t>
            </a:r>
            <a:endParaRPr b="0" i="0" sz="1100" u="none" cap="none" strike="noStrike"/>
          </a:p>
        </p:txBody>
      </p:sp>
      <p:sp>
        <p:nvSpPr>
          <p:cNvPr id="141" name="Google Shape;141;p28"/>
          <p:cNvSpPr/>
          <p:nvPr/>
        </p:nvSpPr>
        <p:spPr>
          <a:xfrm>
            <a:off x="4641279" y="2542059"/>
            <a:ext cx="4017764" cy="1290712"/>
          </a:xfrm>
          <a:prstGeom prst="roundRect">
            <a:avLst>
              <a:gd fmla="val 7084" name="adj"/>
            </a:avLst>
          </a:prstGeom>
          <a:solidFill>
            <a:srgbClr val="FFFFFF">
              <a:alpha val="94901"/>
            </a:srgbClr>
          </a:solidFill>
          <a:ln cap="flat" cmpd="sng" w="3047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2" name="Google Shape;142;p28"/>
          <p:cNvSpPr/>
          <p:nvPr/>
        </p:nvSpPr>
        <p:spPr>
          <a:xfrm>
            <a:off x="4622229" y="2542059"/>
            <a:ext cx="76200" cy="1290712"/>
          </a:xfrm>
          <a:prstGeom prst="roundRect">
            <a:avLst>
              <a:gd fmla="val 76372"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3" name="Google Shape;143;p28"/>
          <p:cNvSpPr/>
          <p:nvPr/>
        </p:nvSpPr>
        <p:spPr>
          <a:xfrm>
            <a:off x="4856039" y="2699668"/>
            <a:ext cx="2769319" cy="227335"/>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272525"/>
              </a:buClr>
              <a:buSzPts val="1400"/>
              <a:buFont typeface="Petrona"/>
              <a:buNone/>
            </a:pPr>
            <a:r>
              <a:rPr b="1" i="0" lang="en" sz="1400" u="none" cap="none" strike="noStrike">
                <a:solidFill>
                  <a:srgbClr val="272525"/>
                </a:solidFill>
                <a:latin typeface="Petrona"/>
                <a:ea typeface="Petrona"/>
                <a:cs typeface="Petrona"/>
                <a:sym typeface="Petrona"/>
              </a:rPr>
              <a:t>Key Contribution: EfficientNetB0</a:t>
            </a:r>
            <a:endParaRPr b="0" i="0" sz="1400" u="none" cap="none" strike="noStrike"/>
          </a:p>
        </p:txBody>
      </p:sp>
      <p:sp>
        <p:nvSpPr>
          <p:cNvPr id="144" name="Google Shape;144;p28"/>
          <p:cNvSpPr/>
          <p:nvPr/>
        </p:nvSpPr>
        <p:spPr>
          <a:xfrm>
            <a:off x="4856039" y="3010123"/>
            <a:ext cx="3645396" cy="665039"/>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100"/>
              <a:buFont typeface="Inter"/>
              <a:buNone/>
            </a:pPr>
            <a:r>
              <a:rPr b="0" i="0" lang="en" sz="1100" u="none" cap="none" strike="noStrike">
                <a:solidFill>
                  <a:srgbClr val="272525"/>
                </a:solidFill>
                <a:latin typeface="Inter"/>
                <a:ea typeface="Inter"/>
                <a:cs typeface="Inter"/>
                <a:sym typeface="Inter"/>
              </a:rPr>
              <a:t>State-of-the-art efficiency achieved through a refined Compound Scaling mechanism, optimally balancing network depth, width, and input resolution.</a:t>
            </a:r>
            <a:endParaRPr b="0" i="0" sz="1100" u="none" cap="none" strike="noStrike"/>
          </a:p>
        </p:txBody>
      </p:sp>
      <p:sp>
        <p:nvSpPr>
          <p:cNvPr id="145" name="Google Shape;145;p28"/>
          <p:cNvSpPr/>
          <p:nvPr/>
        </p:nvSpPr>
        <p:spPr>
          <a:xfrm>
            <a:off x="-29700" y="4431250"/>
            <a:ext cx="9173700" cy="688800"/>
          </a:xfrm>
          <a:prstGeom prst="roundRect">
            <a:avLst>
              <a:gd fmla="val 7183" name="adj"/>
            </a:avLst>
          </a:prstGeom>
          <a:solidFill>
            <a:srgbClr val="B3E5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p:nvPr/>
        </p:nvSpPr>
        <p:spPr>
          <a:xfrm>
            <a:off x="452075" y="211850"/>
            <a:ext cx="8472000" cy="847800"/>
          </a:xfrm>
          <a:prstGeom prst="rect">
            <a:avLst/>
          </a:prstGeom>
          <a:noFill/>
          <a:ln>
            <a:noFill/>
          </a:ln>
        </p:spPr>
        <p:txBody>
          <a:bodyPr anchorCtr="0" anchor="t" bIns="0" lIns="0" spcFirstLastPara="1" rIns="0" wrap="square" tIns="0">
            <a:noAutofit/>
          </a:bodyPr>
          <a:lstStyle/>
          <a:p>
            <a:pPr indent="0" lvl="0" marL="0" marR="0" rtl="0" algn="l">
              <a:lnSpc>
                <a:spcPct val="124705"/>
              </a:lnSpc>
              <a:spcBef>
                <a:spcPts val="0"/>
              </a:spcBef>
              <a:spcAft>
                <a:spcPts val="0"/>
              </a:spcAft>
              <a:buClr>
                <a:srgbClr val="000000"/>
              </a:buClr>
              <a:buSzPts val="2700"/>
              <a:buFont typeface="Petrona"/>
              <a:buNone/>
            </a:pPr>
            <a:r>
              <a:rPr b="1" lang="en" sz="2700">
                <a:latin typeface="Petrona"/>
                <a:ea typeface="Petrona"/>
                <a:cs typeface="Petrona"/>
                <a:sym typeface="Petrona"/>
              </a:rPr>
              <a:t>Workflow: </a:t>
            </a:r>
            <a:r>
              <a:rPr b="1" i="0" lang="en" sz="2700" u="none" cap="none" strike="noStrike">
                <a:solidFill>
                  <a:srgbClr val="000000"/>
                </a:solidFill>
                <a:latin typeface="Petrona"/>
                <a:ea typeface="Petrona"/>
                <a:cs typeface="Petrona"/>
                <a:sym typeface="Petrona"/>
              </a:rPr>
              <a:t>Modular Pipeline</a:t>
            </a:r>
            <a:endParaRPr b="0" i="0" sz="2700" u="none" cap="none" strike="noStrike"/>
          </a:p>
        </p:txBody>
      </p:sp>
      <p:sp>
        <p:nvSpPr>
          <p:cNvPr id="152" name="Google Shape;152;p29"/>
          <p:cNvSpPr/>
          <p:nvPr/>
        </p:nvSpPr>
        <p:spPr>
          <a:xfrm>
            <a:off x="0" y="4431250"/>
            <a:ext cx="9144000" cy="688800"/>
          </a:xfrm>
          <a:prstGeom prst="roundRect">
            <a:avLst>
              <a:gd fmla="val 7183" name="adj"/>
            </a:avLst>
          </a:prstGeom>
          <a:solidFill>
            <a:srgbClr val="B3E5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id="153" name="Google Shape;153;p29"/>
          <p:cNvPicPr preferRelativeResize="0"/>
          <p:nvPr/>
        </p:nvPicPr>
        <p:blipFill>
          <a:blip r:embed="rId3">
            <a:alphaModFix/>
          </a:blip>
          <a:stretch>
            <a:fillRect/>
          </a:stretch>
        </p:blipFill>
        <p:spPr>
          <a:xfrm>
            <a:off x="821325" y="768950"/>
            <a:ext cx="7116350" cy="3579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p:nvPr/>
        </p:nvSpPr>
        <p:spPr>
          <a:xfrm>
            <a:off x="496119" y="426244"/>
            <a:ext cx="5995541" cy="46516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2900"/>
              <a:buFont typeface="Petrona"/>
              <a:buNone/>
            </a:pPr>
            <a:r>
              <a:rPr b="1" i="0" lang="en" sz="2900" u="none" cap="none" strike="noStrike">
                <a:solidFill>
                  <a:srgbClr val="000000"/>
                </a:solidFill>
                <a:latin typeface="Petrona"/>
                <a:ea typeface="Petrona"/>
                <a:cs typeface="Petrona"/>
                <a:sym typeface="Petrona"/>
              </a:rPr>
              <a:t>Result 1: Peak Accuracy vs. Baseline</a:t>
            </a:r>
            <a:endParaRPr b="0" i="0" sz="2900" u="none" cap="none" strike="noStrike"/>
          </a:p>
        </p:txBody>
      </p:sp>
      <p:sp>
        <p:nvSpPr>
          <p:cNvPr id="160" name="Google Shape;160;p30"/>
          <p:cNvSpPr/>
          <p:nvPr/>
        </p:nvSpPr>
        <p:spPr>
          <a:xfrm>
            <a:off x="496119" y="1174924"/>
            <a:ext cx="8151763" cy="45362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100"/>
              <a:buFont typeface="Inter"/>
              <a:buNone/>
            </a:pPr>
            <a:r>
              <a:rPr b="0" i="0" lang="en" sz="1100" u="none" cap="none" strike="noStrike">
                <a:solidFill>
                  <a:srgbClr val="272525"/>
                </a:solidFill>
                <a:latin typeface="Inter"/>
                <a:ea typeface="Inter"/>
                <a:cs typeface="Inter"/>
                <a:sym typeface="Inter"/>
              </a:rPr>
              <a:t>The evaluation focused on the Mean Cross-Validation (CV) Accuracy to measure model generalization across all folds (Table 4.1).</a:t>
            </a:r>
            <a:endParaRPr b="0" i="0" sz="1100" u="none" cap="none" strike="noStrike"/>
          </a:p>
        </p:txBody>
      </p:sp>
      <p:sp>
        <p:nvSpPr>
          <p:cNvPr id="161" name="Google Shape;161;p30"/>
          <p:cNvSpPr/>
          <p:nvPr/>
        </p:nvSpPr>
        <p:spPr>
          <a:xfrm>
            <a:off x="496119" y="1858863"/>
            <a:ext cx="2599134" cy="46776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700"/>
              <a:buFont typeface="Petrona"/>
              <a:buNone/>
            </a:pPr>
            <a:r>
              <a:rPr b="1" i="0" lang="en" sz="3700" u="none" cap="none" strike="noStrike">
                <a:solidFill>
                  <a:srgbClr val="272525"/>
                </a:solidFill>
                <a:latin typeface="Petrona"/>
                <a:ea typeface="Petrona"/>
                <a:cs typeface="Petrona"/>
                <a:sym typeface="Petrona"/>
              </a:rPr>
              <a:t>97.8%</a:t>
            </a:r>
            <a:endParaRPr b="0" i="0" sz="3700" u="none" cap="none" strike="noStrike"/>
          </a:p>
        </p:txBody>
      </p:sp>
      <p:sp>
        <p:nvSpPr>
          <p:cNvPr id="162" name="Google Shape;162;p30"/>
          <p:cNvSpPr/>
          <p:nvPr/>
        </p:nvSpPr>
        <p:spPr>
          <a:xfrm>
            <a:off x="865361" y="2503736"/>
            <a:ext cx="1860649" cy="232544"/>
          </a:xfrm>
          <a:prstGeom prst="rect">
            <a:avLst/>
          </a:prstGeom>
          <a:noFill/>
          <a:ln>
            <a:noFill/>
          </a:ln>
        </p:spPr>
        <p:txBody>
          <a:bodyPr anchorCtr="0" anchor="t" bIns="0" lIns="0" spcFirstLastPara="1" rIns="0" wrap="square" tIns="0">
            <a:noAutofit/>
          </a:bodyPr>
          <a:lstStyle/>
          <a:p>
            <a:pPr indent="0" lvl="0" marL="0" marR="0" rtl="0" algn="ctr">
              <a:lnSpc>
                <a:spcPct val="126086"/>
              </a:lnSpc>
              <a:spcBef>
                <a:spcPts val="0"/>
              </a:spcBef>
              <a:spcAft>
                <a:spcPts val="0"/>
              </a:spcAft>
              <a:buClr>
                <a:srgbClr val="272525"/>
              </a:buClr>
              <a:buSzPts val="1400"/>
              <a:buFont typeface="Petrona"/>
              <a:buNone/>
            </a:pPr>
            <a:r>
              <a:rPr b="1" i="0" lang="en" sz="1400" u="none" cap="none" strike="noStrike">
                <a:solidFill>
                  <a:srgbClr val="272525"/>
                </a:solidFill>
                <a:latin typeface="Petrona"/>
                <a:ea typeface="Petrona"/>
                <a:cs typeface="Petrona"/>
                <a:sym typeface="Petrona"/>
              </a:rPr>
              <a:t>DenseNet121</a:t>
            </a:r>
            <a:endParaRPr b="0" i="0" sz="1400" u="none" cap="none" strike="noStrike"/>
          </a:p>
        </p:txBody>
      </p:sp>
      <p:sp>
        <p:nvSpPr>
          <p:cNvPr id="163" name="Google Shape;163;p30"/>
          <p:cNvSpPr/>
          <p:nvPr/>
        </p:nvSpPr>
        <p:spPr>
          <a:xfrm>
            <a:off x="496119" y="2821335"/>
            <a:ext cx="2599134" cy="680442"/>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100"/>
              <a:buFont typeface="Inter"/>
              <a:buNone/>
            </a:pPr>
            <a:r>
              <a:rPr b="0" i="0" lang="en" sz="1100" u="none" cap="none" strike="noStrike">
                <a:solidFill>
                  <a:srgbClr val="272525"/>
                </a:solidFill>
                <a:latin typeface="Inter"/>
                <a:ea typeface="Inter"/>
                <a:cs typeface="Inter"/>
                <a:sym typeface="Inter"/>
              </a:rPr>
              <a:t>Achieved the highest generalization capability with the lowest CV Loss (0.088).</a:t>
            </a:r>
            <a:endParaRPr b="0" i="0" sz="1100" u="none" cap="none" strike="noStrike"/>
          </a:p>
        </p:txBody>
      </p:sp>
      <p:sp>
        <p:nvSpPr>
          <p:cNvPr id="164" name="Google Shape;164;p30"/>
          <p:cNvSpPr/>
          <p:nvPr/>
        </p:nvSpPr>
        <p:spPr>
          <a:xfrm>
            <a:off x="3272433" y="1858863"/>
            <a:ext cx="2599134" cy="46776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700"/>
              <a:buFont typeface="Petrona"/>
              <a:buNone/>
            </a:pPr>
            <a:r>
              <a:rPr b="1" i="0" lang="en" sz="3700" u="none" cap="none" strike="noStrike">
                <a:solidFill>
                  <a:srgbClr val="272525"/>
                </a:solidFill>
                <a:latin typeface="Petrona"/>
                <a:ea typeface="Petrona"/>
                <a:cs typeface="Petrona"/>
                <a:sym typeface="Petrona"/>
              </a:rPr>
              <a:t>97.7%</a:t>
            </a:r>
            <a:endParaRPr b="0" i="0" sz="3700" u="none" cap="none" strike="noStrike"/>
          </a:p>
        </p:txBody>
      </p:sp>
      <p:sp>
        <p:nvSpPr>
          <p:cNvPr id="165" name="Google Shape;165;p30"/>
          <p:cNvSpPr/>
          <p:nvPr/>
        </p:nvSpPr>
        <p:spPr>
          <a:xfrm>
            <a:off x="3641676" y="2503736"/>
            <a:ext cx="1860649" cy="232544"/>
          </a:xfrm>
          <a:prstGeom prst="rect">
            <a:avLst/>
          </a:prstGeom>
          <a:noFill/>
          <a:ln>
            <a:noFill/>
          </a:ln>
        </p:spPr>
        <p:txBody>
          <a:bodyPr anchorCtr="0" anchor="t" bIns="0" lIns="0" spcFirstLastPara="1" rIns="0" wrap="square" tIns="0">
            <a:noAutofit/>
          </a:bodyPr>
          <a:lstStyle/>
          <a:p>
            <a:pPr indent="0" lvl="0" marL="0" marR="0" rtl="0" algn="ctr">
              <a:lnSpc>
                <a:spcPct val="126086"/>
              </a:lnSpc>
              <a:spcBef>
                <a:spcPts val="0"/>
              </a:spcBef>
              <a:spcAft>
                <a:spcPts val="0"/>
              </a:spcAft>
              <a:buClr>
                <a:srgbClr val="272525"/>
              </a:buClr>
              <a:buSzPts val="1400"/>
              <a:buFont typeface="Petrona"/>
              <a:buNone/>
            </a:pPr>
            <a:r>
              <a:rPr b="1" i="0" lang="en" sz="1400" u="none" cap="none" strike="noStrike">
                <a:solidFill>
                  <a:srgbClr val="272525"/>
                </a:solidFill>
                <a:latin typeface="Petrona"/>
                <a:ea typeface="Petrona"/>
                <a:cs typeface="Petrona"/>
                <a:sym typeface="Petrona"/>
              </a:rPr>
              <a:t>ResNet50</a:t>
            </a:r>
            <a:endParaRPr b="0" i="0" sz="1400" u="none" cap="none" strike="noStrike"/>
          </a:p>
        </p:txBody>
      </p:sp>
      <p:sp>
        <p:nvSpPr>
          <p:cNvPr id="166" name="Google Shape;166;p30"/>
          <p:cNvSpPr/>
          <p:nvPr/>
        </p:nvSpPr>
        <p:spPr>
          <a:xfrm>
            <a:off x="3272433" y="2821335"/>
            <a:ext cx="2599134" cy="680442"/>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100"/>
              <a:buFont typeface="Inter"/>
              <a:buNone/>
            </a:pPr>
            <a:r>
              <a:rPr b="0" i="0" lang="en" sz="1100" u="none" cap="none" strike="noStrike">
                <a:solidFill>
                  <a:srgbClr val="272525"/>
                </a:solidFill>
                <a:latin typeface="Inter"/>
                <a:ea typeface="Inter"/>
                <a:cs typeface="Inter"/>
                <a:sym typeface="Inter"/>
              </a:rPr>
              <a:t>A close second, demonstrating the efficacy of residual connections in deep networks.</a:t>
            </a:r>
            <a:endParaRPr b="0" i="0" sz="1100" u="none" cap="none" strike="noStrike"/>
          </a:p>
        </p:txBody>
      </p:sp>
      <p:sp>
        <p:nvSpPr>
          <p:cNvPr id="167" name="Google Shape;167;p30"/>
          <p:cNvSpPr/>
          <p:nvPr/>
        </p:nvSpPr>
        <p:spPr>
          <a:xfrm>
            <a:off x="6048747" y="1858863"/>
            <a:ext cx="2599134" cy="46776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72525"/>
              </a:buClr>
              <a:buSzPts val="3700"/>
              <a:buFont typeface="Petrona"/>
              <a:buNone/>
            </a:pPr>
            <a:r>
              <a:rPr b="1" i="0" lang="en" sz="3700" u="none" cap="none" strike="noStrike">
                <a:solidFill>
                  <a:srgbClr val="272525"/>
                </a:solidFill>
                <a:latin typeface="Petrona"/>
                <a:ea typeface="Petrona"/>
                <a:cs typeface="Petrona"/>
                <a:sym typeface="Petrona"/>
              </a:rPr>
              <a:t>96.3%</a:t>
            </a:r>
            <a:endParaRPr b="0" i="0" sz="3700" u="none" cap="none" strike="noStrike"/>
          </a:p>
        </p:txBody>
      </p:sp>
      <p:sp>
        <p:nvSpPr>
          <p:cNvPr id="168" name="Google Shape;168;p30"/>
          <p:cNvSpPr/>
          <p:nvPr/>
        </p:nvSpPr>
        <p:spPr>
          <a:xfrm>
            <a:off x="6417989" y="2503736"/>
            <a:ext cx="1860649" cy="232544"/>
          </a:xfrm>
          <a:prstGeom prst="rect">
            <a:avLst/>
          </a:prstGeom>
          <a:noFill/>
          <a:ln>
            <a:noFill/>
          </a:ln>
        </p:spPr>
        <p:txBody>
          <a:bodyPr anchorCtr="0" anchor="t" bIns="0" lIns="0" spcFirstLastPara="1" rIns="0" wrap="square" tIns="0">
            <a:noAutofit/>
          </a:bodyPr>
          <a:lstStyle/>
          <a:p>
            <a:pPr indent="0" lvl="0" marL="0" marR="0" rtl="0" algn="ctr">
              <a:lnSpc>
                <a:spcPct val="126086"/>
              </a:lnSpc>
              <a:spcBef>
                <a:spcPts val="0"/>
              </a:spcBef>
              <a:spcAft>
                <a:spcPts val="0"/>
              </a:spcAft>
              <a:buClr>
                <a:srgbClr val="272525"/>
              </a:buClr>
              <a:buSzPts val="1400"/>
              <a:buFont typeface="Petrona"/>
              <a:buNone/>
            </a:pPr>
            <a:r>
              <a:rPr b="1" i="0" lang="en" sz="1400" u="none" cap="none" strike="noStrike">
                <a:solidFill>
                  <a:srgbClr val="272525"/>
                </a:solidFill>
                <a:latin typeface="Petrona"/>
                <a:ea typeface="Petrona"/>
                <a:cs typeface="Petrona"/>
                <a:sym typeface="Petrona"/>
              </a:rPr>
              <a:t>VGG19</a:t>
            </a:r>
            <a:endParaRPr b="0" i="0" sz="1400" u="none" cap="none" strike="noStrike"/>
          </a:p>
        </p:txBody>
      </p:sp>
      <p:sp>
        <p:nvSpPr>
          <p:cNvPr id="169" name="Google Shape;169;p30"/>
          <p:cNvSpPr/>
          <p:nvPr/>
        </p:nvSpPr>
        <p:spPr>
          <a:xfrm>
            <a:off x="6048747" y="2821335"/>
            <a:ext cx="2599134" cy="907256"/>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272525"/>
              </a:buClr>
              <a:buSzPts val="1100"/>
              <a:buFont typeface="Inter"/>
              <a:buNone/>
            </a:pPr>
            <a:r>
              <a:rPr b="0" i="0" lang="en" sz="1100" u="none" cap="none" strike="noStrike">
                <a:solidFill>
                  <a:srgbClr val="272525"/>
                </a:solidFill>
                <a:latin typeface="Inter"/>
                <a:ea typeface="Inter"/>
                <a:cs typeface="Inter"/>
                <a:sym typeface="Inter"/>
              </a:rPr>
              <a:t>Established the performance floor with significantly higher loss, underscoring the limitations of older sequential models.</a:t>
            </a:r>
            <a:endParaRPr b="0" i="0" sz="1100" u="none" cap="none" strike="noStrike"/>
          </a:p>
        </p:txBody>
      </p:sp>
      <p:sp>
        <p:nvSpPr>
          <p:cNvPr id="170" name="Google Shape;170;p30"/>
          <p:cNvSpPr/>
          <p:nvPr/>
        </p:nvSpPr>
        <p:spPr>
          <a:xfrm>
            <a:off x="-75" y="4348600"/>
            <a:ext cx="9144000" cy="829200"/>
          </a:xfrm>
          <a:prstGeom prst="roundRect">
            <a:avLst>
              <a:gd fmla="val 7181" name="adj"/>
            </a:avLst>
          </a:prstGeom>
          <a:solidFill>
            <a:srgbClr val="B3E5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71" name="Google Shape;171;p30"/>
          <p:cNvPicPr preferRelativeResize="0"/>
          <p:nvPr/>
        </p:nvPicPr>
        <p:blipFill rotWithShape="1">
          <a:blip r:embed="rId3">
            <a:alphaModFix/>
          </a:blip>
          <a:srcRect b="0" l="0" r="0" t="0"/>
          <a:stretch/>
        </p:blipFill>
        <p:spPr>
          <a:xfrm rot="10800000">
            <a:off x="496125" y="4473904"/>
            <a:ext cx="246600" cy="197275"/>
          </a:xfrm>
          <a:prstGeom prst="rect">
            <a:avLst/>
          </a:prstGeom>
          <a:noFill/>
          <a:ln>
            <a:noFill/>
          </a:ln>
        </p:spPr>
      </p:pic>
      <p:sp>
        <p:nvSpPr>
          <p:cNvPr id="172" name="Google Shape;172;p30"/>
          <p:cNvSpPr/>
          <p:nvPr/>
        </p:nvSpPr>
        <p:spPr>
          <a:xfrm>
            <a:off x="984991" y="4473890"/>
            <a:ext cx="75492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1100"/>
              <a:buFont typeface="Inter"/>
              <a:buNone/>
            </a:pPr>
            <a:r>
              <a:rPr lang="en" sz="1600">
                <a:latin typeface="Inter"/>
                <a:ea typeface="Inter"/>
                <a:cs typeface="Inter"/>
                <a:sym typeface="Inter"/>
              </a:rPr>
              <a:t>EfficientNetB0 model achieved an accuracy of 97.0%.</a:t>
            </a:r>
            <a:endParaRPr b="0" i="0" sz="16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p:nvPr/>
        </p:nvSpPr>
        <p:spPr>
          <a:xfrm>
            <a:off x="259996" y="204350"/>
            <a:ext cx="8018700" cy="243900"/>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Clr>
                <a:srgbClr val="000000"/>
              </a:buClr>
              <a:buSzPts val="1500"/>
              <a:buFont typeface="Petrona"/>
              <a:buNone/>
            </a:pPr>
            <a:r>
              <a:rPr b="1" i="0" lang="en" sz="2700" u="none" cap="none" strike="noStrike">
                <a:solidFill>
                  <a:srgbClr val="000000"/>
                </a:solidFill>
                <a:latin typeface="Petrona"/>
                <a:ea typeface="Petrona"/>
                <a:cs typeface="Petrona"/>
                <a:sym typeface="Petrona"/>
              </a:rPr>
              <a:t>Result 2: Computational Efficiency</a:t>
            </a:r>
            <a:endParaRPr b="0" i="0" sz="2700" u="none" cap="none" strike="noStrike"/>
          </a:p>
        </p:txBody>
      </p:sp>
      <p:sp>
        <p:nvSpPr>
          <p:cNvPr id="179" name="Google Shape;179;p31"/>
          <p:cNvSpPr/>
          <p:nvPr/>
        </p:nvSpPr>
        <p:spPr>
          <a:xfrm>
            <a:off x="260003" y="596726"/>
            <a:ext cx="8624100" cy="118800"/>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272525"/>
              </a:buClr>
              <a:buSzPts val="600"/>
              <a:buFont typeface="Inter"/>
              <a:buNone/>
            </a:pPr>
            <a:r>
              <a:t/>
            </a:r>
            <a:endParaRPr b="0" i="0" sz="600" u="none" cap="none" strike="noStrike"/>
          </a:p>
        </p:txBody>
      </p:sp>
      <p:pic>
        <p:nvPicPr>
          <p:cNvPr descr="preencoded.png" id="180" name="Google Shape;180;p31"/>
          <p:cNvPicPr preferRelativeResize="0"/>
          <p:nvPr/>
        </p:nvPicPr>
        <p:blipFill rotWithShape="1">
          <a:blip r:embed="rId3">
            <a:alphaModFix/>
          </a:blip>
          <a:srcRect b="0" l="0" r="0" t="0"/>
          <a:stretch/>
        </p:blipFill>
        <p:spPr>
          <a:xfrm>
            <a:off x="1128050" y="715650"/>
            <a:ext cx="6282601" cy="3518224"/>
          </a:xfrm>
          <a:prstGeom prst="rect">
            <a:avLst/>
          </a:prstGeom>
          <a:noFill/>
          <a:ln>
            <a:noFill/>
          </a:ln>
        </p:spPr>
      </p:pic>
      <p:sp>
        <p:nvSpPr>
          <p:cNvPr id="181" name="Google Shape;181;p31"/>
          <p:cNvSpPr/>
          <p:nvPr/>
        </p:nvSpPr>
        <p:spPr>
          <a:xfrm>
            <a:off x="260002" y="5740003"/>
            <a:ext cx="1990353" cy="146298"/>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00000"/>
              </a:buClr>
              <a:buSzPts val="900"/>
              <a:buFont typeface="Petrona"/>
              <a:buNone/>
            </a:pPr>
            <a:r>
              <a:rPr b="1" i="0" lang="en" sz="900" u="none" cap="none" strike="noStrike">
                <a:solidFill>
                  <a:srgbClr val="000000"/>
                </a:solidFill>
                <a:latin typeface="Petrona"/>
                <a:ea typeface="Petrona"/>
                <a:cs typeface="Petrona"/>
                <a:sym typeface="Petrona"/>
              </a:rPr>
              <a:t>Key Finding: EfficientNet Dominance</a:t>
            </a:r>
            <a:endParaRPr b="0" i="0" sz="900" u="none" cap="none" strike="noStrike"/>
          </a:p>
        </p:txBody>
      </p:sp>
      <p:sp>
        <p:nvSpPr>
          <p:cNvPr id="182" name="Google Shape;182;p31"/>
          <p:cNvSpPr/>
          <p:nvPr/>
        </p:nvSpPr>
        <p:spPr>
          <a:xfrm>
            <a:off x="260003" y="5997699"/>
            <a:ext cx="8623994" cy="118914"/>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272525"/>
              </a:buClr>
              <a:buSzPts val="600"/>
              <a:buFont typeface="Inter"/>
              <a:buNone/>
            </a:pPr>
            <a:r>
              <a:rPr b="1" i="0" lang="en" sz="600" u="none" cap="none" strike="noStrike">
                <a:solidFill>
                  <a:srgbClr val="272525"/>
                </a:solidFill>
                <a:latin typeface="Inter"/>
                <a:ea typeface="Inter"/>
                <a:cs typeface="Inter"/>
                <a:sym typeface="Inter"/>
              </a:rPr>
              <a:t>EfficientNetB0</a:t>
            </a:r>
            <a:r>
              <a:rPr b="0" i="0" lang="en" sz="600" u="none" cap="none" strike="noStrike">
                <a:solidFill>
                  <a:srgbClr val="272525"/>
                </a:solidFill>
                <a:latin typeface="Inter"/>
                <a:ea typeface="Inter"/>
                <a:cs typeface="Inter"/>
                <a:sym typeface="Inter"/>
              </a:rPr>
              <a:t> was the clear leader in speed, training in only </a:t>
            </a:r>
            <a:r>
              <a:rPr b="1" i="0" lang="en" sz="600" u="none" cap="none" strike="noStrike">
                <a:solidFill>
                  <a:srgbClr val="272525"/>
                </a:solidFill>
                <a:latin typeface="Inter"/>
                <a:ea typeface="Inter"/>
                <a:cs typeface="Inter"/>
                <a:sym typeface="Inter"/>
              </a:rPr>
              <a:t>319.07 seconds</a:t>
            </a:r>
            <a:r>
              <a:rPr b="0" i="0" lang="en" sz="600" u="none" cap="none" strike="noStrike">
                <a:solidFill>
                  <a:srgbClr val="272525"/>
                </a:solidFill>
                <a:latin typeface="Inter"/>
                <a:ea typeface="Inter"/>
                <a:cs typeface="Inter"/>
                <a:sym typeface="Inter"/>
              </a:rPr>
              <a:t>.</a:t>
            </a:r>
            <a:endParaRPr b="0" i="0" sz="600" u="none" cap="none" strike="noStrike"/>
          </a:p>
        </p:txBody>
      </p:sp>
      <p:sp>
        <p:nvSpPr>
          <p:cNvPr id="183" name="Google Shape;183;p31"/>
          <p:cNvSpPr/>
          <p:nvPr/>
        </p:nvSpPr>
        <p:spPr>
          <a:xfrm>
            <a:off x="260003" y="6142583"/>
            <a:ext cx="8623994" cy="118914"/>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272525"/>
              </a:buClr>
              <a:buSzPts val="600"/>
              <a:buFont typeface="Inter"/>
              <a:buNone/>
            </a:pPr>
            <a:r>
              <a:rPr b="0" i="0" lang="en" sz="600" u="none" cap="none" strike="noStrike">
                <a:solidFill>
                  <a:srgbClr val="272525"/>
                </a:solidFill>
                <a:latin typeface="Inter"/>
                <a:ea typeface="Inter"/>
                <a:cs typeface="Inter"/>
                <a:sym typeface="Inter"/>
              </a:rPr>
              <a:t>It was </a:t>
            </a:r>
            <a:r>
              <a:rPr b="1" i="0" lang="en" sz="600" u="none" cap="none" strike="noStrike">
                <a:solidFill>
                  <a:srgbClr val="272525"/>
                </a:solidFill>
                <a:latin typeface="Inter"/>
                <a:ea typeface="Inter"/>
                <a:cs typeface="Inter"/>
                <a:sym typeface="Inter"/>
              </a:rPr>
              <a:t>1.35x faster than ResNet50</a:t>
            </a:r>
            <a:r>
              <a:rPr b="0" i="0" lang="en" sz="600" u="none" cap="none" strike="noStrike">
                <a:solidFill>
                  <a:srgbClr val="272525"/>
                </a:solidFill>
                <a:latin typeface="Inter"/>
                <a:ea typeface="Inter"/>
                <a:cs typeface="Inter"/>
                <a:sym typeface="Inter"/>
              </a:rPr>
              <a:t> and </a:t>
            </a:r>
            <a:r>
              <a:rPr b="1" i="0" lang="en" sz="600" u="none" cap="none" strike="noStrike">
                <a:solidFill>
                  <a:srgbClr val="272525"/>
                </a:solidFill>
                <a:latin typeface="Inter"/>
                <a:ea typeface="Inter"/>
                <a:cs typeface="Inter"/>
                <a:sym typeface="Inter"/>
              </a:rPr>
              <a:t>2.4x faster than VGG19</a:t>
            </a:r>
            <a:r>
              <a:rPr b="0" i="0" lang="en" sz="600" u="none" cap="none" strike="noStrike">
                <a:solidFill>
                  <a:srgbClr val="272525"/>
                </a:solidFill>
                <a:latin typeface="Inter"/>
                <a:ea typeface="Inter"/>
                <a:cs typeface="Inter"/>
                <a:sym typeface="Inter"/>
              </a:rPr>
              <a:t> (the slowest model).</a:t>
            </a:r>
            <a:endParaRPr b="0" i="0" sz="600" u="none" cap="none" strike="noStrike"/>
          </a:p>
        </p:txBody>
      </p:sp>
      <p:sp>
        <p:nvSpPr>
          <p:cNvPr id="184" name="Google Shape;184;p31"/>
          <p:cNvSpPr/>
          <p:nvPr/>
        </p:nvSpPr>
        <p:spPr>
          <a:xfrm>
            <a:off x="260003" y="6345064"/>
            <a:ext cx="8623994" cy="118914"/>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272525"/>
              </a:buClr>
              <a:buSzPts val="600"/>
              <a:buFont typeface="Inter"/>
              <a:buNone/>
            </a:pPr>
            <a:r>
              <a:rPr b="0" i="0" lang="en" sz="600" u="none" cap="none" strike="noStrike">
                <a:solidFill>
                  <a:srgbClr val="272525"/>
                </a:solidFill>
                <a:latin typeface="Inter"/>
                <a:ea typeface="Inter"/>
                <a:cs typeface="Inter"/>
                <a:sym typeface="Inter"/>
              </a:rPr>
              <a:t>Conclusion: The integration of EfficientNet successfully introduced a low-cost, high-speed option that dramatically reduces experimental turnaround time.</a:t>
            </a:r>
            <a:endParaRPr b="0" i="0" sz="600" u="none" cap="none" strike="noStrike"/>
          </a:p>
        </p:txBody>
      </p:sp>
      <p:sp>
        <p:nvSpPr>
          <p:cNvPr id="185" name="Google Shape;185;p31"/>
          <p:cNvSpPr/>
          <p:nvPr/>
        </p:nvSpPr>
        <p:spPr>
          <a:xfrm>
            <a:off x="0" y="4431250"/>
            <a:ext cx="9144000" cy="688800"/>
          </a:xfrm>
          <a:prstGeom prst="roundRect">
            <a:avLst>
              <a:gd fmla="val 7183" name="adj"/>
            </a:avLst>
          </a:prstGeom>
          <a:solidFill>
            <a:srgbClr val="B3E5FF"/>
          </a:solidFill>
          <a:ln>
            <a:noFill/>
          </a:ln>
        </p:spPr>
        <p:txBody>
          <a:bodyPr anchorCtr="0" anchor="ctr" bIns="57150" lIns="57150" spcFirstLastPara="1" rIns="57150" wrap="square" tIns="57150">
            <a:noAutofit/>
          </a:bodyPr>
          <a:lstStyle/>
          <a:p>
            <a:pPr indent="0" lvl="0" marL="0" rtl="0" algn="ctr">
              <a:lnSpc>
                <a:spcPct val="161111"/>
              </a:lnSpc>
              <a:spcBef>
                <a:spcPts val="0"/>
              </a:spcBef>
              <a:spcAft>
                <a:spcPts val="0"/>
              </a:spcAft>
              <a:buClr>
                <a:srgbClr val="272525"/>
              </a:buClr>
              <a:buSzPts val="600"/>
              <a:buFont typeface="Inter"/>
              <a:buNone/>
            </a:pPr>
            <a:r>
              <a:rPr lang="en" sz="1000">
                <a:solidFill>
                  <a:srgbClr val="272525"/>
                </a:solidFill>
                <a:latin typeface="Inter"/>
                <a:ea typeface="Inter"/>
                <a:cs typeface="Inter"/>
                <a:sym typeface="Inter"/>
              </a:rPr>
              <a:t>We measured the total training time (in seconds) required for all five models to complete the model training.</a:t>
            </a:r>
            <a:endParaRPr sz="1000">
              <a:solidFill>
                <a:schemeClr val="dk1"/>
              </a:solidFill>
            </a:endParaRPr>
          </a:p>
          <a:p>
            <a:pPr indent="0" lvl="0" marL="0" rtl="0" algn="l">
              <a:spcBef>
                <a:spcPts val="0"/>
              </a:spcBef>
              <a:spcAft>
                <a:spcPts val="0"/>
              </a:spcAft>
              <a:buNone/>
            </a:pPr>
            <a:r>
              <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p:nvPr/>
        </p:nvSpPr>
        <p:spPr>
          <a:xfrm>
            <a:off x="258862" y="203452"/>
            <a:ext cx="8298900" cy="407400"/>
          </a:xfrm>
          <a:prstGeom prst="rect">
            <a:avLst/>
          </a:prstGeom>
          <a:noFill/>
          <a:ln>
            <a:noFill/>
          </a:ln>
        </p:spPr>
        <p:txBody>
          <a:bodyPr anchorCtr="0" anchor="t" bIns="0" lIns="0" spcFirstLastPara="1" rIns="0" wrap="square" tIns="0">
            <a:noAutofit/>
          </a:bodyPr>
          <a:lstStyle/>
          <a:p>
            <a:pPr indent="0" lvl="0" marL="0" marR="0" rtl="0" algn="l">
              <a:lnSpc>
                <a:spcPct val="127083"/>
              </a:lnSpc>
              <a:spcBef>
                <a:spcPts val="0"/>
              </a:spcBef>
              <a:spcAft>
                <a:spcPts val="0"/>
              </a:spcAft>
              <a:buClr>
                <a:srgbClr val="000000"/>
              </a:buClr>
              <a:buSzPts val="1500"/>
              <a:buFont typeface="Petrona"/>
              <a:buNone/>
            </a:pPr>
            <a:r>
              <a:rPr b="1" i="0" lang="en" sz="2700" u="none" cap="none" strike="noStrike">
                <a:solidFill>
                  <a:srgbClr val="000000"/>
                </a:solidFill>
                <a:latin typeface="Petrona"/>
                <a:ea typeface="Petrona"/>
                <a:cs typeface="Petrona"/>
                <a:sym typeface="Petrona"/>
              </a:rPr>
              <a:t>Synthesis: Accuracy vs. Efficiency Trade-Off</a:t>
            </a:r>
            <a:endParaRPr b="0" i="0" sz="2700" u="none" cap="none" strike="noStrike"/>
          </a:p>
        </p:txBody>
      </p:sp>
      <p:pic>
        <p:nvPicPr>
          <p:cNvPr descr="preencoded.png" id="192" name="Google Shape;192;p32"/>
          <p:cNvPicPr preferRelativeResize="0"/>
          <p:nvPr/>
        </p:nvPicPr>
        <p:blipFill rotWithShape="1">
          <a:blip r:embed="rId3">
            <a:alphaModFix/>
          </a:blip>
          <a:srcRect b="0" l="0" r="0" t="0"/>
          <a:stretch/>
        </p:blipFill>
        <p:spPr>
          <a:xfrm>
            <a:off x="553600" y="793425"/>
            <a:ext cx="8004149" cy="3455249"/>
          </a:xfrm>
          <a:prstGeom prst="rect">
            <a:avLst/>
          </a:prstGeom>
          <a:noFill/>
          <a:ln>
            <a:noFill/>
          </a:ln>
        </p:spPr>
      </p:pic>
      <p:sp>
        <p:nvSpPr>
          <p:cNvPr id="193" name="Google Shape;193;p32"/>
          <p:cNvSpPr/>
          <p:nvPr/>
        </p:nvSpPr>
        <p:spPr>
          <a:xfrm>
            <a:off x="376799" y="2368042"/>
            <a:ext cx="1392000" cy="407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720"/>
              <a:buFont typeface="Petrona"/>
              <a:buNone/>
            </a:pPr>
            <a:r>
              <a:rPr b="1" i="0" lang="en" sz="1020" u="none" cap="none" strike="noStrike">
                <a:solidFill>
                  <a:srgbClr val="272525"/>
                </a:solidFill>
                <a:latin typeface="Petrona"/>
                <a:ea typeface="Petrona"/>
                <a:cs typeface="Petrona"/>
                <a:sym typeface="Petrona"/>
              </a:rPr>
              <a:t>Slow Computation</a:t>
            </a:r>
            <a:endParaRPr b="0" i="0" sz="1020" u="none" cap="none" strike="noStrike"/>
          </a:p>
        </p:txBody>
      </p:sp>
      <p:sp>
        <p:nvSpPr>
          <p:cNvPr id="194" name="Google Shape;194;p32"/>
          <p:cNvSpPr/>
          <p:nvPr/>
        </p:nvSpPr>
        <p:spPr>
          <a:xfrm>
            <a:off x="3697511" y="3980039"/>
            <a:ext cx="1749000" cy="2037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720"/>
              <a:buFont typeface="Petrona"/>
              <a:buNone/>
            </a:pPr>
            <a:r>
              <a:rPr b="1" i="0" lang="en" sz="1020" u="none" cap="none" strike="noStrike">
                <a:solidFill>
                  <a:srgbClr val="272525"/>
                </a:solidFill>
                <a:latin typeface="Petrona"/>
                <a:ea typeface="Petrona"/>
                <a:cs typeface="Petrona"/>
                <a:sym typeface="Petrona"/>
              </a:rPr>
              <a:t>Low Accuracy</a:t>
            </a:r>
            <a:endParaRPr b="0" i="0" sz="1020" u="none" cap="none" strike="noStrike"/>
          </a:p>
        </p:txBody>
      </p:sp>
      <p:sp>
        <p:nvSpPr>
          <p:cNvPr id="195" name="Google Shape;195;p32"/>
          <p:cNvSpPr/>
          <p:nvPr/>
        </p:nvSpPr>
        <p:spPr>
          <a:xfrm>
            <a:off x="6913826" y="2368042"/>
            <a:ext cx="1392000" cy="407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720"/>
              <a:buFont typeface="Petrona"/>
              <a:buNone/>
            </a:pPr>
            <a:r>
              <a:rPr b="1" i="0" lang="en" sz="1020" u="none" cap="none" strike="noStrike">
                <a:solidFill>
                  <a:srgbClr val="272525"/>
                </a:solidFill>
                <a:latin typeface="Petrona"/>
                <a:ea typeface="Petrona"/>
                <a:cs typeface="Petrona"/>
                <a:sym typeface="Petrona"/>
              </a:rPr>
              <a:t>Fast Computation</a:t>
            </a:r>
            <a:endParaRPr b="0" i="0" sz="1020" u="none" cap="none" strike="noStrike"/>
          </a:p>
        </p:txBody>
      </p:sp>
      <p:sp>
        <p:nvSpPr>
          <p:cNvPr id="196" name="Google Shape;196;p32"/>
          <p:cNvSpPr/>
          <p:nvPr/>
        </p:nvSpPr>
        <p:spPr>
          <a:xfrm>
            <a:off x="3681171" y="953116"/>
            <a:ext cx="1749000" cy="2037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720"/>
              <a:buFont typeface="Petrona"/>
              <a:buNone/>
            </a:pPr>
            <a:r>
              <a:rPr b="1" i="0" lang="en" sz="1000" u="none" cap="none" strike="noStrike">
                <a:solidFill>
                  <a:srgbClr val="272525"/>
                </a:solidFill>
                <a:latin typeface="Petrona"/>
                <a:ea typeface="Petrona"/>
                <a:cs typeface="Petrona"/>
                <a:sym typeface="Petrona"/>
              </a:rPr>
              <a:t>High Accuracy</a:t>
            </a:r>
            <a:endParaRPr b="0" i="0" sz="1000" u="none" cap="none" strike="noStrike"/>
          </a:p>
        </p:txBody>
      </p:sp>
      <p:sp>
        <p:nvSpPr>
          <p:cNvPr id="197" name="Google Shape;197;p32"/>
          <p:cNvSpPr/>
          <p:nvPr/>
        </p:nvSpPr>
        <p:spPr>
          <a:xfrm>
            <a:off x="2617454" y="3120965"/>
            <a:ext cx="1428900" cy="310500"/>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272525"/>
              </a:buClr>
              <a:buSzPts val="560"/>
              <a:buFont typeface="Inter"/>
              <a:buNone/>
            </a:pPr>
            <a:r>
              <a:rPr b="0" i="0" lang="en" sz="1000" u="none" cap="none" strike="noStrike">
                <a:solidFill>
                  <a:srgbClr val="272525"/>
                </a:solidFill>
                <a:latin typeface="Inter"/>
                <a:ea typeface="Inter"/>
                <a:cs typeface="Inter"/>
                <a:sym typeface="Inter"/>
              </a:rPr>
              <a:t>Lightweight CNNs — Low accuracy, fast</a:t>
            </a:r>
            <a:endParaRPr b="0" i="0" sz="1000" u="none" cap="none" strike="noStrike"/>
          </a:p>
        </p:txBody>
      </p:sp>
      <p:sp>
        <p:nvSpPr>
          <p:cNvPr id="198" name="Google Shape;198;p32"/>
          <p:cNvSpPr/>
          <p:nvPr/>
        </p:nvSpPr>
        <p:spPr>
          <a:xfrm>
            <a:off x="5114896" y="3120961"/>
            <a:ext cx="1428900" cy="310500"/>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272525"/>
              </a:buClr>
              <a:buSzPts val="560"/>
              <a:buFont typeface="Inter"/>
              <a:buNone/>
            </a:pPr>
            <a:r>
              <a:rPr b="0" i="0" lang="en" sz="1000" u="none" cap="none" strike="noStrike">
                <a:solidFill>
                  <a:srgbClr val="272525"/>
                </a:solidFill>
                <a:latin typeface="Inter"/>
                <a:ea typeface="Inter"/>
                <a:cs typeface="Inter"/>
                <a:sym typeface="Inter"/>
              </a:rPr>
              <a:t>VGG Models — Low accuracy, slow</a:t>
            </a:r>
            <a:endParaRPr b="0" i="0" sz="1000" u="none" cap="none" strike="noStrike"/>
          </a:p>
        </p:txBody>
      </p:sp>
      <p:sp>
        <p:nvSpPr>
          <p:cNvPr id="199" name="Google Shape;199;p32"/>
          <p:cNvSpPr/>
          <p:nvPr/>
        </p:nvSpPr>
        <p:spPr>
          <a:xfrm>
            <a:off x="5035196" y="1810673"/>
            <a:ext cx="1428900" cy="310500"/>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272525"/>
              </a:buClr>
              <a:buSzPts val="560"/>
              <a:buFont typeface="Inter"/>
              <a:buNone/>
            </a:pPr>
            <a:r>
              <a:rPr b="0" i="0" lang="en" sz="1000" u="none" cap="none" strike="noStrike">
                <a:solidFill>
                  <a:srgbClr val="272525"/>
                </a:solidFill>
                <a:latin typeface="Inter"/>
                <a:ea typeface="Inter"/>
                <a:cs typeface="Inter"/>
                <a:sym typeface="Inter"/>
              </a:rPr>
              <a:t>EfficientNetB0 — High accuracy, fast</a:t>
            </a:r>
            <a:endParaRPr b="0" i="0" sz="1000" u="none" cap="none" strike="noStrike"/>
          </a:p>
        </p:txBody>
      </p:sp>
      <p:sp>
        <p:nvSpPr>
          <p:cNvPr id="200" name="Google Shape;200;p32"/>
          <p:cNvSpPr/>
          <p:nvPr/>
        </p:nvSpPr>
        <p:spPr>
          <a:xfrm>
            <a:off x="2685783" y="1810673"/>
            <a:ext cx="1428900" cy="310500"/>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272525"/>
              </a:buClr>
              <a:buSzPts val="560"/>
              <a:buFont typeface="Inter"/>
              <a:buNone/>
            </a:pPr>
            <a:r>
              <a:rPr b="0" i="0" lang="en" sz="1000" u="none" cap="none" strike="noStrike">
                <a:solidFill>
                  <a:srgbClr val="272525"/>
                </a:solidFill>
                <a:latin typeface="Inter"/>
                <a:ea typeface="Inter"/>
                <a:cs typeface="Inter"/>
                <a:sym typeface="Inter"/>
              </a:rPr>
              <a:t>DenseNet121</a:t>
            </a:r>
            <a:r>
              <a:rPr b="0" i="0" lang="en" sz="1000" u="none" cap="none" strike="noStrike">
                <a:solidFill>
                  <a:srgbClr val="272525"/>
                </a:solidFill>
                <a:latin typeface="Inter"/>
                <a:ea typeface="Inter"/>
                <a:cs typeface="Inter"/>
                <a:sym typeface="Inter"/>
              </a:rPr>
              <a:t> — High accuracy, slow</a:t>
            </a:r>
            <a:endParaRPr b="0" i="0" sz="1000" u="none" cap="none" strike="noStrike"/>
          </a:p>
        </p:txBody>
      </p:sp>
      <p:sp>
        <p:nvSpPr>
          <p:cNvPr id="201" name="Google Shape;201;p32"/>
          <p:cNvSpPr/>
          <p:nvPr/>
        </p:nvSpPr>
        <p:spPr>
          <a:xfrm>
            <a:off x="0" y="4431250"/>
            <a:ext cx="9144000" cy="688800"/>
          </a:xfrm>
          <a:prstGeom prst="roundRect">
            <a:avLst>
              <a:gd fmla="val 7183" name="adj"/>
            </a:avLst>
          </a:prstGeom>
          <a:solidFill>
            <a:srgbClr val="B3E5FF"/>
          </a:solidFill>
          <a:ln>
            <a:noFill/>
          </a:ln>
        </p:spPr>
        <p:txBody>
          <a:bodyPr anchorCtr="0" anchor="ctr" bIns="57150" lIns="57150" spcFirstLastPara="1" rIns="57150" wrap="square" tIns="57150">
            <a:noAutofit/>
          </a:bodyPr>
          <a:lstStyle/>
          <a:p>
            <a:pPr indent="0" lvl="0" marL="0" rtl="0" algn="ctr">
              <a:lnSpc>
                <a:spcPct val="161111"/>
              </a:lnSpc>
              <a:spcBef>
                <a:spcPts val="0"/>
              </a:spcBef>
              <a:spcAft>
                <a:spcPts val="0"/>
              </a:spcAft>
              <a:buClr>
                <a:srgbClr val="272525"/>
              </a:buClr>
              <a:buSzPts val="600"/>
              <a:buFont typeface="Inter"/>
              <a:buNone/>
            </a:pPr>
            <a:r>
              <a:rPr lang="en" sz="1000">
                <a:solidFill>
                  <a:srgbClr val="272525"/>
                </a:solidFill>
                <a:latin typeface="Inter"/>
                <a:ea typeface="Inter"/>
                <a:cs typeface="Inter"/>
                <a:sym typeface="Inter"/>
              </a:rPr>
              <a:t>The optimal choice of architecture depends on the deployment environment and the criticality of accuracy versus speed.</a:t>
            </a:r>
            <a:endParaRPr sz="1000">
              <a:solidFill>
                <a:schemeClr val="dk1"/>
              </a:solidFill>
            </a:endParaRPr>
          </a:p>
          <a:p>
            <a:pPr indent="0" lvl="0" marL="0" rtl="0" algn="ctr">
              <a:spcBef>
                <a:spcPts val="0"/>
              </a:spcBef>
              <a:spcAft>
                <a:spcPts val="0"/>
              </a:spcAft>
              <a:buNone/>
            </a:pPr>
            <a:r>
              <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p:nvPr/>
        </p:nvSpPr>
        <p:spPr>
          <a:xfrm>
            <a:off x="276677" y="217375"/>
            <a:ext cx="8365500" cy="259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1600"/>
              <a:buFont typeface="Petrona"/>
              <a:buNone/>
            </a:pPr>
            <a:r>
              <a:rPr b="1" i="0" lang="en" sz="2700" u="none" cap="none" strike="noStrike">
                <a:solidFill>
                  <a:srgbClr val="000000"/>
                </a:solidFill>
                <a:latin typeface="Petrona"/>
                <a:ea typeface="Petrona"/>
                <a:cs typeface="Petrona"/>
                <a:sym typeface="Petrona"/>
              </a:rPr>
              <a:t>Why FASHION_MNIST? </a:t>
            </a:r>
            <a:endParaRPr b="0" i="0" sz="2700" u="none" cap="none" strike="noStrike"/>
          </a:p>
        </p:txBody>
      </p:sp>
      <p:pic>
        <p:nvPicPr>
          <p:cNvPr descr="preencoded.png" id="208" name="Google Shape;208;p33"/>
          <p:cNvPicPr preferRelativeResize="0"/>
          <p:nvPr/>
        </p:nvPicPr>
        <p:blipFill rotWithShape="1">
          <a:blip r:embed="rId3">
            <a:alphaModFix/>
          </a:blip>
          <a:srcRect b="0" l="0" r="0" t="0"/>
          <a:stretch/>
        </p:blipFill>
        <p:spPr>
          <a:xfrm>
            <a:off x="276675" y="1015300"/>
            <a:ext cx="2810851" cy="1669588"/>
          </a:xfrm>
          <a:prstGeom prst="rect">
            <a:avLst/>
          </a:prstGeom>
          <a:noFill/>
          <a:ln>
            <a:noFill/>
          </a:ln>
        </p:spPr>
      </p:pic>
      <p:sp>
        <p:nvSpPr>
          <p:cNvPr id="209" name="Google Shape;209;p33"/>
          <p:cNvSpPr/>
          <p:nvPr/>
        </p:nvSpPr>
        <p:spPr>
          <a:xfrm>
            <a:off x="355701" y="1094322"/>
            <a:ext cx="2523000" cy="259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272525"/>
              </a:buClr>
              <a:buSzPts val="800"/>
              <a:buFont typeface="Petrona"/>
              <a:buNone/>
            </a:pPr>
            <a:r>
              <a:rPr b="1" i="0" lang="en" sz="1500" u="none" cap="none" strike="noStrike">
                <a:solidFill>
                  <a:srgbClr val="272525"/>
                </a:solidFill>
                <a:latin typeface="Petrona"/>
                <a:ea typeface="Petrona"/>
                <a:cs typeface="Petrona"/>
                <a:sym typeface="Petrona"/>
              </a:rPr>
              <a:t>Scientific Necessity</a:t>
            </a:r>
            <a:endParaRPr b="0" i="0" sz="1500" u="none" cap="none" strike="noStrike"/>
          </a:p>
        </p:txBody>
      </p:sp>
      <p:sp>
        <p:nvSpPr>
          <p:cNvPr id="210" name="Google Shape;210;p33"/>
          <p:cNvSpPr/>
          <p:nvPr/>
        </p:nvSpPr>
        <p:spPr>
          <a:xfrm>
            <a:off x="369675" y="1500825"/>
            <a:ext cx="2652900" cy="6888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600"/>
              <a:buFont typeface="Inter"/>
              <a:buNone/>
            </a:pPr>
            <a:r>
              <a:rPr b="0" i="0" lang="en" sz="1000" u="none" cap="none" strike="noStrike">
                <a:solidFill>
                  <a:srgbClr val="272525"/>
                </a:solidFill>
                <a:latin typeface="Inter"/>
                <a:ea typeface="Inter"/>
                <a:cs typeface="Inter"/>
                <a:sym typeface="Inter"/>
              </a:rPr>
              <a:t>We transitioned from the initial COVID-19 CXR dataset to FASHION_MNIST to ensure a completely </a:t>
            </a:r>
            <a:r>
              <a:rPr b="1" i="0" lang="en" sz="1000" u="none" cap="none" strike="noStrike">
                <a:solidFill>
                  <a:srgbClr val="272525"/>
                </a:solidFill>
                <a:latin typeface="Inter"/>
                <a:ea typeface="Inter"/>
                <a:cs typeface="Inter"/>
                <a:sym typeface="Inter"/>
              </a:rPr>
              <a:t>unbiased architectural comparison</a:t>
            </a:r>
            <a:r>
              <a:rPr b="0" i="0" lang="en" sz="1000" u="none" cap="none" strike="noStrike">
                <a:solidFill>
                  <a:srgbClr val="272525"/>
                </a:solidFill>
                <a:latin typeface="Inter"/>
                <a:ea typeface="Inter"/>
                <a:cs typeface="Inter"/>
                <a:sym typeface="Inter"/>
              </a:rPr>
              <a:t>.</a:t>
            </a:r>
            <a:endParaRPr b="0" i="0" sz="1000" u="none" cap="none" strike="noStrike"/>
          </a:p>
        </p:txBody>
      </p:sp>
      <p:pic>
        <p:nvPicPr>
          <p:cNvPr descr="preencoded.png" id="211" name="Google Shape;211;p33"/>
          <p:cNvPicPr preferRelativeResize="0"/>
          <p:nvPr/>
        </p:nvPicPr>
        <p:blipFill rotWithShape="1">
          <a:blip r:embed="rId3">
            <a:alphaModFix/>
          </a:blip>
          <a:srcRect b="0" l="0" r="0" t="0"/>
          <a:stretch/>
        </p:blipFill>
        <p:spPr>
          <a:xfrm>
            <a:off x="3180650" y="1015300"/>
            <a:ext cx="2810825" cy="1669600"/>
          </a:xfrm>
          <a:prstGeom prst="rect">
            <a:avLst/>
          </a:prstGeom>
          <a:noFill/>
          <a:ln>
            <a:noFill/>
          </a:ln>
        </p:spPr>
      </p:pic>
      <p:sp>
        <p:nvSpPr>
          <p:cNvPr id="212" name="Google Shape;212;p33"/>
          <p:cNvSpPr/>
          <p:nvPr/>
        </p:nvSpPr>
        <p:spPr>
          <a:xfrm>
            <a:off x="3259680" y="1094321"/>
            <a:ext cx="2652900" cy="259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272525"/>
              </a:buClr>
              <a:buSzPts val="800"/>
              <a:buFont typeface="Petrona"/>
              <a:buNone/>
            </a:pPr>
            <a:r>
              <a:rPr b="1" i="0" lang="en" sz="1500" u="none" cap="none" strike="noStrike">
                <a:solidFill>
                  <a:srgbClr val="272525"/>
                </a:solidFill>
                <a:latin typeface="Petrona"/>
                <a:ea typeface="Petrona"/>
                <a:cs typeface="Petrona"/>
                <a:sym typeface="Petrona"/>
              </a:rPr>
              <a:t>Avoiding Clinical Confounds</a:t>
            </a:r>
            <a:endParaRPr b="0" i="0" sz="1500" u="none" cap="none" strike="noStrike"/>
          </a:p>
        </p:txBody>
      </p:sp>
      <p:sp>
        <p:nvSpPr>
          <p:cNvPr id="213" name="Google Shape;213;p33"/>
          <p:cNvSpPr/>
          <p:nvPr/>
        </p:nvSpPr>
        <p:spPr>
          <a:xfrm>
            <a:off x="3252557" y="1524235"/>
            <a:ext cx="2652900" cy="3792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600"/>
              <a:buFont typeface="Inter"/>
              <a:buNone/>
            </a:pPr>
            <a:r>
              <a:rPr b="0" i="0" lang="en" sz="1000" u="none" cap="none" strike="noStrike">
                <a:solidFill>
                  <a:srgbClr val="272525"/>
                </a:solidFill>
                <a:latin typeface="Inter"/>
                <a:ea typeface="Inter"/>
                <a:cs typeface="Inter"/>
                <a:sym typeface="Inter"/>
              </a:rPr>
              <a:t>Clinical data often contains confounding variables (limited size, acquisition bias) that can obscure the true performance differences between models.</a:t>
            </a:r>
            <a:endParaRPr b="0" i="0" sz="1000" u="none" cap="none" strike="noStrike"/>
          </a:p>
        </p:txBody>
      </p:sp>
      <p:pic>
        <p:nvPicPr>
          <p:cNvPr descr="preencoded.png" id="214" name="Google Shape;214;p33"/>
          <p:cNvPicPr preferRelativeResize="0"/>
          <p:nvPr/>
        </p:nvPicPr>
        <p:blipFill rotWithShape="1">
          <a:blip r:embed="rId4">
            <a:alphaModFix/>
          </a:blip>
          <a:srcRect b="0" l="0" r="0" t="0"/>
          <a:stretch/>
        </p:blipFill>
        <p:spPr>
          <a:xfrm>
            <a:off x="6070500" y="1015300"/>
            <a:ext cx="2810925" cy="1669600"/>
          </a:xfrm>
          <a:prstGeom prst="rect">
            <a:avLst/>
          </a:prstGeom>
          <a:noFill/>
          <a:ln>
            <a:noFill/>
          </a:ln>
        </p:spPr>
      </p:pic>
      <p:sp>
        <p:nvSpPr>
          <p:cNvPr id="215" name="Google Shape;215;p33"/>
          <p:cNvSpPr/>
          <p:nvPr/>
        </p:nvSpPr>
        <p:spPr>
          <a:xfrm>
            <a:off x="6149560" y="1094320"/>
            <a:ext cx="2523000" cy="259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272525"/>
              </a:buClr>
              <a:buSzPts val="800"/>
              <a:buFont typeface="Petrona"/>
              <a:buNone/>
            </a:pPr>
            <a:r>
              <a:rPr b="1" i="0" lang="en" sz="1500" u="none" cap="none" strike="noStrike">
                <a:solidFill>
                  <a:srgbClr val="272525"/>
                </a:solidFill>
                <a:latin typeface="Petrona"/>
                <a:ea typeface="Petrona"/>
                <a:cs typeface="Petrona"/>
                <a:sym typeface="Petrona"/>
              </a:rPr>
              <a:t>FASHION_MNIST Benefits</a:t>
            </a:r>
            <a:endParaRPr b="0" i="0" sz="1500" u="none" cap="none" strike="noStrike"/>
          </a:p>
        </p:txBody>
      </p:sp>
      <p:sp>
        <p:nvSpPr>
          <p:cNvPr id="216" name="Google Shape;216;p33"/>
          <p:cNvSpPr/>
          <p:nvPr/>
        </p:nvSpPr>
        <p:spPr>
          <a:xfrm>
            <a:off x="6149539" y="1500710"/>
            <a:ext cx="2652900" cy="3792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600"/>
              <a:buFont typeface="Inter"/>
              <a:buNone/>
            </a:pPr>
            <a:r>
              <a:rPr b="0" i="0" lang="en" sz="1000" u="none" cap="none" strike="noStrike">
                <a:solidFill>
                  <a:srgbClr val="272525"/>
                </a:solidFill>
                <a:latin typeface="Inter"/>
                <a:ea typeface="Inter"/>
                <a:cs typeface="Inter"/>
                <a:sym typeface="Inter"/>
              </a:rPr>
              <a:t>Provides a large-scale, publicly accessible benchmark to rigorously measure the specific differences in </a:t>
            </a:r>
            <a:r>
              <a:rPr b="1" i="0" lang="en" sz="1000" u="none" cap="none" strike="noStrike">
                <a:solidFill>
                  <a:srgbClr val="272525"/>
                </a:solidFill>
                <a:latin typeface="Inter"/>
                <a:ea typeface="Inter"/>
                <a:cs typeface="Inter"/>
                <a:sym typeface="Inter"/>
              </a:rPr>
              <a:t>efficiency and generalization capability</a:t>
            </a:r>
            <a:r>
              <a:rPr b="0" i="0" lang="en" sz="1000" u="none" cap="none" strike="noStrike">
                <a:solidFill>
                  <a:srgbClr val="272525"/>
                </a:solidFill>
                <a:latin typeface="Inter"/>
                <a:ea typeface="Inter"/>
                <a:cs typeface="Inter"/>
                <a:sym typeface="Inter"/>
              </a:rPr>
              <a:t>.</a:t>
            </a:r>
            <a:endParaRPr b="0" i="0" sz="1000" u="none" cap="none" strike="noStrike"/>
          </a:p>
        </p:txBody>
      </p:sp>
      <p:sp>
        <p:nvSpPr>
          <p:cNvPr id="217" name="Google Shape;217;p33"/>
          <p:cNvSpPr/>
          <p:nvPr/>
        </p:nvSpPr>
        <p:spPr>
          <a:xfrm>
            <a:off x="276673" y="2923129"/>
            <a:ext cx="3082200" cy="255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0000"/>
              </a:buClr>
              <a:buSzPts val="1000"/>
              <a:buFont typeface="Petrona"/>
              <a:buNone/>
            </a:pPr>
            <a:r>
              <a:rPr b="1" i="0" lang="en" sz="1500" u="none" cap="none" strike="noStrike">
                <a:solidFill>
                  <a:srgbClr val="000000"/>
                </a:solidFill>
                <a:latin typeface="Petrona"/>
                <a:ea typeface="Petrona"/>
                <a:cs typeface="Petrona"/>
                <a:sym typeface="Petrona"/>
              </a:rPr>
              <a:t>Validation of Pipeline Mechanics</a:t>
            </a:r>
            <a:endParaRPr b="0" i="0" sz="1500" u="none" cap="none" strike="noStrike"/>
          </a:p>
        </p:txBody>
      </p:sp>
      <p:sp>
        <p:nvSpPr>
          <p:cNvPr id="218" name="Google Shape;218;p33"/>
          <p:cNvSpPr/>
          <p:nvPr/>
        </p:nvSpPr>
        <p:spPr>
          <a:xfrm>
            <a:off x="276675" y="3268875"/>
            <a:ext cx="7675200" cy="1037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272525"/>
              </a:buClr>
              <a:buSzPts val="600"/>
              <a:buFont typeface="Inter"/>
              <a:buNone/>
            </a:pPr>
            <a:r>
              <a:rPr b="0" i="0" lang="en" sz="1000" u="none" cap="none" strike="noStrike">
                <a:solidFill>
                  <a:srgbClr val="272525"/>
                </a:solidFill>
                <a:latin typeface="Inter"/>
                <a:ea typeface="Inter"/>
                <a:cs typeface="Inter"/>
                <a:sym typeface="Inter"/>
              </a:rPr>
              <a:t>Testing on a new, non-medical domain </a:t>
            </a:r>
            <a:r>
              <a:rPr b="1" i="0" lang="en" sz="1000" u="none" cap="none" strike="noStrike">
                <a:solidFill>
                  <a:srgbClr val="272525"/>
                </a:solidFill>
                <a:latin typeface="Inter"/>
                <a:ea typeface="Inter"/>
                <a:cs typeface="Inter"/>
                <a:sym typeface="Inter"/>
              </a:rPr>
              <a:t>conclusively validated</a:t>
            </a:r>
            <a:r>
              <a:rPr b="0" i="0" lang="en" sz="1000" u="none" cap="none" strike="noStrike">
                <a:solidFill>
                  <a:srgbClr val="272525"/>
                </a:solidFill>
                <a:latin typeface="Inter"/>
                <a:ea typeface="Inter"/>
                <a:cs typeface="Inter"/>
                <a:sym typeface="Inter"/>
              </a:rPr>
              <a:t> that the modified pipeline mechanics, including the integration of modern models like EfficientNet, function optimally and are ready for deployment across domains.</a:t>
            </a:r>
            <a:endParaRPr b="0" i="0" sz="1000" u="none" cap="none" strike="noStrike">
              <a:solidFill>
                <a:srgbClr val="272525"/>
              </a:solidFill>
              <a:latin typeface="Inter"/>
              <a:ea typeface="Inter"/>
              <a:cs typeface="Inter"/>
              <a:sym typeface="Inter"/>
            </a:endParaRPr>
          </a:p>
          <a:p>
            <a:pPr indent="0" lvl="0" marL="0" marR="0" rtl="0" algn="l">
              <a:lnSpc>
                <a:spcPct val="163157"/>
              </a:lnSpc>
              <a:spcBef>
                <a:spcPts val="0"/>
              </a:spcBef>
              <a:spcAft>
                <a:spcPts val="0"/>
              </a:spcAft>
              <a:buClr>
                <a:srgbClr val="272525"/>
              </a:buClr>
              <a:buSzPts val="600"/>
              <a:buFont typeface="Inter"/>
              <a:buNone/>
            </a:pPr>
            <a:r>
              <a:rPr lang="en" sz="1000">
                <a:solidFill>
                  <a:srgbClr val="272525"/>
                </a:solidFill>
                <a:latin typeface="Inter"/>
                <a:ea typeface="Inter"/>
                <a:cs typeface="Inter"/>
                <a:sym typeface="Inter"/>
              </a:rPr>
              <a:t>This demonstrates the general-purpose capability and extensibility of our re-engineered framework.</a:t>
            </a:r>
            <a:endParaRPr sz="1000">
              <a:solidFill>
                <a:srgbClr val="272525"/>
              </a:solidFill>
              <a:latin typeface="Inter"/>
              <a:ea typeface="Inter"/>
              <a:cs typeface="Inter"/>
              <a:sym typeface="Inter"/>
            </a:endParaRPr>
          </a:p>
          <a:p>
            <a:pPr indent="0" lvl="0" marL="0" marR="0" rtl="0" algn="l">
              <a:lnSpc>
                <a:spcPct val="163157"/>
              </a:lnSpc>
              <a:spcBef>
                <a:spcPts val="0"/>
              </a:spcBef>
              <a:spcAft>
                <a:spcPts val="0"/>
              </a:spcAft>
              <a:buClr>
                <a:srgbClr val="272525"/>
              </a:buClr>
              <a:buSzPts val="600"/>
              <a:buFont typeface="Inter"/>
              <a:buNone/>
            </a:pPr>
            <a:r>
              <a:t/>
            </a:r>
            <a:endParaRPr sz="1000">
              <a:solidFill>
                <a:srgbClr val="272525"/>
              </a:solidFill>
              <a:latin typeface="Inter"/>
              <a:ea typeface="Inter"/>
              <a:cs typeface="Inter"/>
              <a:sym typeface="Inter"/>
            </a:endParaRPr>
          </a:p>
        </p:txBody>
      </p:sp>
      <p:sp>
        <p:nvSpPr>
          <p:cNvPr id="219" name="Google Shape;219;p33"/>
          <p:cNvSpPr/>
          <p:nvPr/>
        </p:nvSpPr>
        <p:spPr>
          <a:xfrm>
            <a:off x="0" y="4431250"/>
            <a:ext cx="9144000" cy="688800"/>
          </a:xfrm>
          <a:prstGeom prst="roundRect">
            <a:avLst>
              <a:gd fmla="val 7183" name="adj"/>
            </a:avLst>
          </a:prstGeom>
          <a:solidFill>
            <a:srgbClr val="B3E5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